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35"/>
  </p:notesMasterIdLst>
  <p:sldIdLst>
    <p:sldId id="262" r:id="rId3"/>
    <p:sldId id="263" r:id="rId4"/>
    <p:sldId id="273" r:id="rId5"/>
    <p:sldId id="296" r:id="rId6"/>
    <p:sldId id="274" r:id="rId7"/>
    <p:sldId id="297" r:id="rId8"/>
    <p:sldId id="275" r:id="rId9"/>
    <p:sldId id="298" r:id="rId10"/>
    <p:sldId id="277" r:id="rId11"/>
    <p:sldId id="294" r:id="rId12"/>
    <p:sldId id="276" r:id="rId13"/>
    <p:sldId id="295" r:id="rId14"/>
    <p:sldId id="278" r:id="rId15"/>
    <p:sldId id="264" r:id="rId16"/>
    <p:sldId id="265" r:id="rId17"/>
    <p:sldId id="266" r:id="rId18"/>
    <p:sldId id="272" r:id="rId19"/>
    <p:sldId id="268" r:id="rId20"/>
    <p:sldId id="286" r:id="rId21"/>
    <p:sldId id="282" r:id="rId22"/>
    <p:sldId id="271" r:id="rId23"/>
    <p:sldId id="280" r:id="rId24"/>
    <p:sldId id="284" r:id="rId25"/>
    <p:sldId id="287" r:id="rId26"/>
    <p:sldId id="285" r:id="rId27"/>
    <p:sldId id="288" r:id="rId28"/>
    <p:sldId id="267" r:id="rId29"/>
    <p:sldId id="289" r:id="rId30"/>
    <p:sldId id="291" r:id="rId31"/>
    <p:sldId id="292" r:id="rId32"/>
    <p:sldId id="290" r:id="rId33"/>
    <p:sldId id="2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500" autoAdjust="0"/>
  </p:normalViewPr>
  <p:slideViewPr>
    <p:cSldViewPr>
      <p:cViewPr varScale="1">
        <p:scale>
          <a:sx n="44" d="100"/>
          <a:sy n="44" d="100"/>
        </p:scale>
        <p:origin x="-18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587DF-19F3-4E67-AAD7-50E646E76620}" type="datetimeFigureOut">
              <a:rPr lang="en-US" smtClean="0"/>
              <a:pPr/>
              <a:t>5/16/2011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57903-8A4F-4F24-9CB3-B2FEAE8B48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lvhowto.chm::/Retain_Wire_Values.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10</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Labels are one</a:t>
            </a:r>
            <a:r>
              <a:rPr lang="en-US" baseline="0" dirty="0" smtClean="0"/>
              <a:t> way to identify a control/indicator terminal on the block diagram.  Free labels can be used to add additional information about long wires or </a:t>
            </a:r>
            <a:r>
              <a:rPr lang="en-US" baseline="0" dirty="0" err="1" smtClean="0"/>
              <a:t>algorthims</a:t>
            </a:r>
            <a:r>
              <a:rPr lang="en-US" baseline="0" dirty="0" smtClean="0"/>
              <a:t>.</a:t>
            </a:r>
          </a:p>
          <a:p>
            <a:endParaRPr lang="en-US" baseline="0" dirty="0" smtClean="0"/>
          </a:p>
          <a:p>
            <a:r>
              <a:rPr lang="en-US" baseline="0" dirty="0" smtClean="0"/>
              <a:t>Captions and tip strips are only available on the front panel.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11</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pPr marL="228600" indent="-228600">
              <a:buAutoNum type="alphaLcParenR"/>
            </a:pPr>
            <a:r>
              <a:rPr lang="en-US" baseline="0" dirty="0" smtClean="0"/>
              <a:t>Because high-level file i/o functions perform all three steps of file i/o within the VI, </a:t>
            </a:r>
            <a:r>
              <a:rPr lang="en-US" baseline="0" dirty="0" err="1" smtClean="0"/>
              <a:t>everytime</a:t>
            </a:r>
            <a:r>
              <a:rPr lang="en-US" baseline="0" dirty="0" smtClean="0"/>
              <a:t> the VI is called all three steps must happen.  Low-level file i/o functions split up the steps into separate VIs so the overhead associated with opening and closing files is minimized by only occurring once each </a:t>
            </a:r>
          </a:p>
          <a:p>
            <a:pPr marL="228600" indent="-228600">
              <a:buAutoNum type="alphaLcParenR"/>
            </a:pPr>
            <a:r>
              <a:rPr lang="en-US" baseline="0" dirty="0" smtClean="0"/>
              <a:t>True!</a:t>
            </a:r>
          </a:p>
          <a:p>
            <a:pPr marL="228600" indent="-228600">
              <a:buAutoNum type="alphaLcParenR"/>
            </a:pPr>
            <a:r>
              <a:rPr lang="en-US" baseline="0" dirty="0" smtClean="0"/>
              <a:t>The Write/Read Measurement File Express VIs are classified as high-level and they handle multiple file types including LVM and TDMS.</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Slide Image Placeholder 1"/>
          <p:cNvSpPr>
            <a:spLocks noGrp="1" noRot="1" noChangeAspect="1" noTextEdit="1"/>
          </p:cNvSpPr>
          <p:nvPr>
            <p:ph type="sldImg"/>
          </p:nvPr>
        </p:nvSpPr>
        <p:spPr bwMode="auto">
          <a:noFill/>
          <a:ln>
            <a:solidFill>
              <a:srgbClr val="000000"/>
            </a:solidFill>
            <a:miter lim="800000"/>
            <a:headEnd/>
            <a:tailEnd/>
          </a:ln>
        </p:spPr>
      </p:sp>
      <p:sp>
        <p:nvSpPr>
          <p:cNvPr id="606211" name="Notes Placeholder 2"/>
          <p:cNvSpPr>
            <a:spLocks noGrp="1"/>
          </p:cNvSpPr>
          <p:nvPr>
            <p:ph type="body" idx="1"/>
          </p:nvPr>
        </p:nvSpPr>
        <p:spPr>
          <a:noFill/>
          <a:ln/>
        </p:spPr>
        <p:txBody>
          <a:bodyPr/>
          <a:lstStyle/>
          <a:p>
            <a:pPr eaLnBrk="1" hangingPunct="1"/>
            <a:endParaRPr lang="en-US" smtClean="0"/>
          </a:p>
        </p:txBody>
      </p:sp>
      <p:sp>
        <p:nvSpPr>
          <p:cNvPr id="606212" name="Slide Number Placeholder 3"/>
          <p:cNvSpPr>
            <a:spLocks noGrp="1"/>
          </p:cNvSpPr>
          <p:nvPr>
            <p:ph type="sldNum" sz="quarter" idx="4294967295"/>
          </p:nvPr>
        </p:nvSpPr>
        <p:spPr bwMode="auto">
          <a:xfrm>
            <a:off x="3883296" y="8684298"/>
            <a:ext cx="2973149" cy="458139"/>
          </a:xfrm>
          <a:prstGeom prst="rect">
            <a:avLst/>
          </a:prstGeom>
          <a:noFill/>
          <a:ln>
            <a:miter lim="800000"/>
            <a:headEnd/>
            <a:tailEnd/>
          </a:ln>
        </p:spPr>
        <p:txBody>
          <a:bodyPr/>
          <a:lstStyle/>
          <a:p>
            <a:pPr algn="r" eaLnBrk="0" hangingPunct="0"/>
            <a:fld id="{5BE92DD8-A4AF-49FA-B287-D9F65BC9B731}" type="slidenum">
              <a:rPr lang="en-US">
                <a:solidFill>
                  <a:srgbClr val="FFFFFF"/>
                </a:solidFill>
              </a:rPr>
              <a:pPr algn="r" eaLnBrk="0" hangingPunct="0"/>
              <a:t>13</a:t>
            </a:fld>
            <a:endParaRPr lang="en-US" dirty="0">
              <a:solidFill>
                <a:srgbClr val="FFFFFF"/>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10291" eaLnBrk="0" fontAlgn="base" hangingPunct="0">
              <a:spcBef>
                <a:spcPct val="30000"/>
              </a:spcBef>
              <a:spcAft>
                <a:spcPct val="0"/>
              </a:spcAft>
              <a:buClr>
                <a:srgbClr val="000000"/>
              </a:buClr>
              <a:buSzPct val="100000"/>
              <a:defRPr/>
            </a:pPr>
            <a:r>
              <a:rPr lang="en-US" dirty="0" smtClean="0"/>
              <a:t>Chart can be</a:t>
            </a:r>
            <a:r>
              <a:rPr lang="en-US" baseline="0" dirty="0" smtClean="0"/>
              <a:t> used outside a loop and Graphs can be used inside a loop.  However, because of the update methods for charts and graphs, the are often used inside and outside loops, respectively.</a:t>
            </a:r>
          </a:p>
          <a:p>
            <a:pPr defTabSz="410291" eaLnBrk="0" fontAlgn="base" hangingPunct="0">
              <a:spcBef>
                <a:spcPct val="30000"/>
              </a:spcBef>
              <a:spcAft>
                <a:spcPct val="0"/>
              </a:spcAft>
              <a:buClr>
                <a:srgbClr val="000000"/>
              </a:buClr>
              <a:buSzPct val="100000"/>
              <a:defRPr/>
            </a:pPr>
            <a:endParaRPr lang="en-US" baseline="0" dirty="0" smtClean="0"/>
          </a:p>
          <a:p>
            <a:pPr defTabSz="410291" eaLnBrk="0" fontAlgn="base" hangingPunct="0">
              <a:spcBef>
                <a:spcPct val="30000"/>
              </a:spcBef>
              <a:spcAft>
                <a:spcPct val="0"/>
              </a:spcAft>
              <a:buClr>
                <a:srgbClr val="000000"/>
              </a:buClr>
              <a:buSzPct val="100000"/>
              <a:defRPr/>
            </a:pPr>
            <a:r>
              <a:rPr lang="en-US" baseline="0" dirty="0" smtClean="0"/>
              <a:t>If you place a graph inside a loop and send a new data point to it, only that data point will be plotted- not the entire history of data.  You would have to build an array with each loop iteration and send the entire array to the graph in order to see the historical data with each loop iteration.  This is commonly overlooked by new LabVIEW users.  </a:t>
            </a:r>
            <a:endParaRPr lang="en-US"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Slide Image Placeholder 1"/>
          <p:cNvSpPr>
            <a:spLocks noGrp="1" noRot="1" noChangeAspect="1" noTextEdit="1"/>
          </p:cNvSpPr>
          <p:nvPr>
            <p:ph type="sldImg"/>
          </p:nvPr>
        </p:nvSpPr>
        <p:spPr bwMode="auto">
          <a:noFill/>
          <a:ln>
            <a:solidFill>
              <a:srgbClr val="000000"/>
            </a:solidFill>
            <a:miter lim="800000"/>
            <a:headEnd/>
            <a:tailEnd/>
          </a:ln>
        </p:spPr>
      </p:sp>
      <p:sp>
        <p:nvSpPr>
          <p:cNvPr id="608259" name="Notes Placeholder 2"/>
          <p:cNvSpPr>
            <a:spLocks noGrp="1"/>
          </p:cNvSpPr>
          <p:nvPr>
            <p:ph type="body" idx="1"/>
          </p:nvPr>
        </p:nvSpPr>
        <p:spPr>
          <a:noFill/>
          <a:ln/>
        </p:spPr>
        <p:txBody>
          <a:bodyPr/>
          <a:lstStyle/>
          <a:p>
            <a:pPr eaLnBrk="1" hangingPunct="1"/>
            <a:r>
              <a:rPr lang="en-US" dirty="0" smtClean="0"/>
              <a:t>Notice that the Chart indicator is placed within the loop and the Graphs</a:t>
            </a:r>
            <a:r>
              <a:rPr lang="en-US" baseline="0" dirty="0" smtClean="0"/>
              <a:t> are outside the loop with auto-indexed tunnels.  This is to reinforce the idea that graphs need arrays sent to them to see “complete” data where the chart will remember and display historical data, so only a single, new point is required to update the chart.</a:t>
            </a:r>
          </a:p>
          <a:p>
            <a:pPr eaLnBrk="1" hangingPunct="1"/>
            <a:endParaRPr lang="en-US" baseline="0" dirty="0" smtClean="0"/>
          </a:p>
          <a:p>
            <a:pPr eaLnBrk="1" hangingPunct="1"/>
            <a:endParaRPr lang="en-US" dirty="0" smtClean="0"/>
          </a:p>
        </p:txBody>
      </p:sp>
      <p:sp>
        <p:nvSpPr>
          <p:cNvPr id="608260"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C06A21A2-AA93-402B-835A-BE45715DA968}" type="slidenum">
              <a:rPr lang="en-US">
                <a:solidFill>
                  <a:srgbClr val="FFFFFF"/>
                </a:solidFill>
              </a:rPr>
              <a:pPr algn="r" eaLnBrk="0" hangingPunct="0"/>
              <a:t>15</a:t>
            </a:fld>
            <a:endParaRPr lang="en-US" dirty="0">
              <a:solidFill>
                <a:srgbClr val="FFFFFF"/>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Slide Image Placeholder 1"/>
          <p:cNvSpPr>
            <a:spLocks noGrp="1" noRot="1" noChangeAspect="1" noTextEdit="1"/>
          </p:cNvSpPr>
          <p:nvPr>
            <p:ph type="sldImg"/>
          </p:nvPr>
        </p:nvSpPr>
        <p:spPr bwMode="auto">
          <a:noFill/>
          <a:ln>
            <a:solidFill>
              <a:srgbClr val="000000"/>
            </a:solidFill>
            <a:miter lim="800000"/>
            <a:headEnd/>
            <a:tailEnd/>
          </a:ln>
        </p:spPr>
      </p:sp>
      <p:sp>
        <p:nvSpPr>
          <p:cNvPr id="607235" name="Notes Placeholder 2"/>
          <p:cNvSpPr>
            <a:spLocks noGrp="1"/>
          </p:cNvSpPr>
          <p:nvPr>
            <p:ph type="body" idx="1"/>
          </p:nvPr>
        </p:nvSpPr>
        <p:spPr>
          <a:noFill/>
          <a:ln/>
        </p:spPr>
        <p:txBody>
          <a:bodyPr/>
          <a:lstStyle/>
          <a:p>
            <a:pPr eaLnBrk="1" hangingPunct="1"/>
            <a:r>
              <a:rPr lang="en-US" dirty="0" smtClean="0"/>
              <a:t>Strip</a:t>
            </a:r>
            <a:r>
              <a:rPr lang="en-US" baseline="0" dirty="0" smtClean="0"/>
              <a:t> chart – once the right side of the plot area is reached, the next point added causes the </a:t>
            </a:r>
            <a:r>
              <a:rPr lang="en-US" u="sng" baseline="0" dirty="0" smtClean="0"/>
              <a:t>entire plot to shift to the left</a:t>
            </a:r>
            <a:r>
              <a:rPr lang="en-US" baseline="0" dirty="0" smtClean="0"/>
              <a:t>, as if it were scrolling</a:t>
            </a:r>
          </a:p>
          <a:p>
            <a:pPr eaLnBrk="1" hangingPunct="1"/>
            <a:endParaRPr lang="en-US" baseline="0" dirty="0" smtClean="0"/>
          </a:p>
          <a:p>
            <a:pPr eaLnBrk="1" hangingPunct="1"/>
            <a:r>
              <a:rPr lang="en-US" baseline="0" dirty="0" smtClean="0"/>
              <a:t>Scope chart-  once the right side of the plot area is reached, the next point added causes the </a:t>
            </a:r>
            <a:r>
              <a:rPr lang="en-US" u="sng" baseline="0" dirty="0" smtClean="0"/>
              <a:t>plot to disappear and the new point is added to the far left side </a:t>
            </a:r>
          </a:p>
          <a:p>
            <a:pPr eaLnBrk="1" hangingPunct="1"/>
            <a:endParaRPr lang="en-US" baseline="0" dirty="0" smtClean="0"/>
          </a:p>
          <a:p>
            <a:pPr eaLnBrk="1" hangingPunct="1"/>
            <a:r>
              <a:rPr lang="en-US" baseline="0" dirty="0" smtClean="0"/>
              <a:t>Sweep chart- once the right side of the plot area is reached, the next point added causes </a:t>
            </a:r>
            <a:r>
              <a:rPr lang="en-US" u="sng" baseline="0" dirty="0" smtClean="0"/>
              <a:t>the plot to remain and the new point is added to the far left side- a red bar shows where new data is overwriting the old data </a:t>
            </a:r>
            <a:endParaRPr lang="en-US" u="sng" dirty="0" smtClean="0"/>
          </a:p>
        </p:txBody>
      </p:sp>
      <p:sp>
        <p:nvSpPr>
          <p:cNvPr id="607236"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0426FD84-BDAC-4FEE-BE0F-85A66360C9CC}" type="slidenum">
              <a:rPr lang="en-US">
                <a:solidFill>
                  <a:srgbClr val="FFFFFF"/>
                </a:solidFill>
              </a:rPr>
              <a:pPr algn="r" eaLnBrk="0" hangingPunct="0"/>
              <a:t>16</a:t>
            </a:fld>
            <a:endParaRPr lang="en-US" dirty="0">
              <a:solidFill>
                <a:srgbClr val="FFFFFF"/>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17</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latin typeface="Arial" pitchFamily="34" charset="0"/>
              </a:rPr>
              <a:t>No matter how confident you are in the VI you create, you cannot predict every problem a user can encounter. Without a mechanism to check for errors, you know only that the VI does not work properly. Error handling tells you why and where errors occur.</a:t>
            </a:r>
          </a:p>
          <a:p>
            <a:endParaRPr lang="en-US" dirty="0" smtClean="0">
              <a:latin typeface="Arial" pitchFamily="34" charset="0"/>
            </a:endParaRPr>
          </a:p>
          <a:p>
            <a:r>
              <a:rPr lang="en-US" dirty="0" smtClean="0">
                <a:latin typeface="Arial" pitchFamily="34" charset="0"/>
              </a:rPr>
              <a:t>Debugging:  </a:t>
            </a:r>
            <a:r>
              <a:rPr lang="en-US" b="0" dirty="0" smtClean="0">
                <a:latin typeface="Arial" pitchFamily="34" charset="0"/>
              </a:rPr>
              <a:t>Error handling can help developers quickly pinpoint the source of their programming errors.</a:t>
            </a:r>
          </a:p>
          <a:p>
            <a:r>
              <a:rPr lang="en-US" dirty="0" smtClean="0">
                <a:latin typeface="Arial" pitchFamily="34" charset="0"/>
              </a:rPr>
              <a:t>Stress testing:   </a:t>
            </a:r>
            <a:r>
              <a:rPr lang="en-US" b="0" dirty="0" smtClean="0">
                <a:latin typeface="Arial" pitchFamily="34" charset="0"/>
              </a:rPr>
              <a:t>Error handling can help find the limits in an application by applying boundary conditions.</a:t>
            </a:r>
          </a:p>
          <a:p>
            <a:r>
              <a:rPr lang="en-US" dirty="0" smtClean="0">
                <a:latin typeface="Arial" pitchFamily="34" charset="0"/>
              </a:rPr>
              <a:t>Robustness:  </a:t>
            </a:r>
            <a:r>
              <a:rPr lang="en-US" b="0" dirty="0" smtClean="0">
                <a:latin typeface="Arial" pitchFamily="34" charset="0"/>
              </a:rPr>
              <a:t>Error handling can help detect differences in operating system, external files, etc..  This is particularly useful for applications after deployment.</a:t>
            </a:r>
          </a:p>
          <a:p>
            <a:endParaRPr lang="en-US" dirty="0" smtClean="0">
              <a:latin typeface="Arial" pitchFamily="34" charset="0"/>
            </a:endParaRPr>
          </a:p>
        </p:txBody>
      </p:sp>
      <p:sp>
        <p:nvSpPr>
          <p:cNvPr id="4" name="Slide Number Placeholder 3"/>
          <p:cNvSpPr>
            <a:spLocks noGrp="1"/>
          </p:cNvSpPr>
          <p:nvPr>
            <p:ph type="sldNum" idx="10"/>
          </p:nvPr>
        </p:nvSpPr>
        <p:spPr/>
        <p:txBody>
          <a:bodyPr/>
          <a:lstStyle/>
          <a:p>
            <a:fld id="{9E94E366-76FE-495F-9CC2-8605A1FD343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Errors</a:t>
            </a:r>
            <a:r>
              <a:rPr lang="en-US" baseline="0" dirty="0" smtClean="0"/>
              <a:t> need to handled.  If you wire the Error Out terminal, then you are telling LabVIEW that you will be handling it in some way (Manual Error Handling).  If Error Out is left </a:t>
            </a:r>
            <a:r>
              <a:rPr lang="en-US" u="sng" baseline="0" dirty="0" smtClean="0"/>
              <a:t>unwired</a:t>
            </a:r>
            <a:r>
              <a:rPr lang="en-US" baseline="0" dirty="0" smtClean="0"/>
              <a:t>, LabVIEW handles the error for </a:t>
            </a:r>
            <a:r>
              <a:rPr lang="en-US" baseline="0" dirty="0" smtClean="0"/>
              <a:t>you – by default, a dialog </a:t>
            </a:r>
            <a:r>
              <a:rPr lang="en-US" baseline="0" dirty="0" smtClean="0"/>
              <a:t>box </a:t>
            </a:r>
            <a:r>
              <a:rPr lang="en-US" baseline="0" dirty="0" smtClean="0"/>
              <a:t>will be generated and the </a:t>
            </a:r>
            <a:r>
              <a:rPr lang="en-US" baseline="0" dirty="0" smtClean="0"/>
              <a:t>VI’s </a:t>
            </a:r>
            <a:r>
              <a:rPr lang="en-US" baseline="0" dirty="0" smtClean="0"/>
              <a:t>execution will be paused.  It is usually best to handle the error manually, because you can ensure your VI behaves as expected. For example, if an error occurs in the middle of a process, you can choose to either begin the process again or pick up where you left off.</a:t>
            </a:r>
            <a:endParaRPr lang="en-US" baseline="0" dirty="0" smtClean="0"/>
          </a:p>
          <a:p>
            <a:endParaRPr lang="en-US" baseline="0" dirty="0" smtClean="0"/>
          </a:p>
          <a:p>
            <a:r>
              <a:rPr lang="en-US" baseline="0" dirty="0" smtClean="0"/>
              <a:t>Keep </a:t>
            </a:r>
            <a:r>
              <a:rPr lang="en-US" baseline="0" dirty="0" smtClean="0"/>
              <a:t>in mind that </a:t>
            </a:r>
            <a:r>
              <a:rPr lang="en-US" baseline="0" dirty="0" err="1" smtClean="0"/>
              <a:t>subVIs</a:t>
            </a:r>
            <a:r>
              <a:rPr lang="en-US" baseline="0" dirty="0" smtClean="0"/>
              <a:t> installed with LabVIEW </a:t>
            </a:r>
            <a:r>
              <a:rPr lang="en-US" baseline="0" dirty="0" smtClean="0"/>
              <a:t>typically do not execute if they receive an error, instead they pass the error through.  </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Slide Image Placeholder 1"/>
          <p:cNvSpPr>
            <a:spLocks noGrp="1" noRot="1" noChangeAspect="1" noTextEdit="1"/>
          </p:cNvSpPr>
          <p:nvPr>
            <p:ph type="sldImg"/>
          </p:nvPr>
        </p:nvSpPr>
        <p:spPr bwMode="auto">
          <a:noFill/>
          <a:ln>
            <a:solidFill>
              <a:srgbClr val="000000"/>
            </a:solidFill>
            <a:miter lim="800000"/>
            <a:headEnd/>
            <a:tailEnd/>
          </a:ln>
        </p:spPr>
      </p:sp>
      <p:sp>
        <p:nvSpPr>
          <p:cNvPr id="534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latin typeface="Arial" pitchFamily="34" charset="0"/>
              </a:rPr>
              <a:t>There are both error</a:t>
            </a:r>
            <a:r>
              <a:rPr lang="en-US" b="0" baseline="0" dirty="0" smtClean="0">
                <a:latin typeface="Arial" pitchFamily="34" charset="0"/>
              </a:rPr>
              <a:t>s and warnings within LabVIEW. </a:t>
            </a:r>
            <a:r>
              <a:rPr lang="en-US" b="0" dirty="0" smtClean="0">
                <a:latin typeface="Arial" pitchFamily="34" charset="0"/>
              </a:rPr>
              <a:t>Most products and VI groups only have errors. Some products and VI groups have warnings. VISA is an example of a product group that has warnings.</a:t>
            </a:r>
          </a:p>
          <a:p>
            <a:endParaRPr lang="en-US" b="0" baseline="0" dirty="0" smtClean="0">
              <a:latin typeface="Arial" pitchFamily="34" charset="0"/>
            </a:endParaRPr>
          </a:p>
          <a:p>
            <a:r>
              <a:rPr lang="en-US" b="0" dirty="0" smtClean="0">
                <a:latin typeface="Arial" pitchFamily="34" charset="0"/>
              </a:rPr>
              <a:t>Most </a:t>
            </a:r>
            <a:r>
              <a:rPr lang="en-US" b="0" dirty="0" smtClean="0">
                <a:latin typeface="Arial" pitchFamily="34" charset="0"/>
              </a:rPr>
              <a:t>error codes are </a:t>
            </a:r>
            <a:r>
              <a:rPr lang="en-US" b="0" dirty="0" smtClean="0">
                <a:latin typeface="Arial" pitchFamily="34" charset="0"/>
              </a:rPr>
              <a:t>negative values </a:t>
            </a:r>
            <a:r>
              <a:rPr lang="en-US" b="0" dirty="0" smtClean="0">
                <a:latin typeface="Arial" pitchFamily="34" charset="0"/>
              </a:rPr>
              <a:t>and warning codes are </a:t>
            </a:r>
            <a:r>
              <a:rPr lang="en-US" b="0" dirty="0" smtClean="0">
                <a:latin typeface="Arial" pitchFamily="34" charset="0"/>
              </a:rPr>
              <a:t>positive values; however, this </a:t>
            </a:r>
            <a:r>
              <a:rPr lang="en-US" b="0" dirty="0" smtClean="0">
                <a:latin typeface="Arial" pitchFamily="34" charset="0"/>
              </a:rPr>
              <a:t>is not universally true. A status of </a:t>
            </a:r>
            <a:r>
              <a:rPr lang="en-US" b="0" dirty="0" smtClean="0">
                <a:latin typeface="Arial" pitchFamily="34" charset="0"/>
              </a:rPr>
              <a:t>TRUE </a:t>
            </a:r>
            <a:r>
              <a:rPr lang="en-US" b="0" dirty="0" smtClean="0">
                <a:latin typeface="Arial" pitchFamily="34" charset="0"/>
              </a:rPr>
              <a:t>is </a:t>
            </a:r>
            <a:r>
              <a:rPr lang="en-US" b="0" u="sng" dirty="0" smtClean="0">
                <a:latin typeface="Arial" pitchFamily="34" charset="0"/>
              </a:rPr>
              <a:t>always</a:t>
            </a:r>
            <a:r>
              <a:rPr lang="en-US" b="0" dirty="0" smtClean="0">
                <a:latin typeface="Arial" pitchFamily="34" charset="0"/>
              </a:rPr>
              <a:t> an error. A </a:t>
            </a:r>
            <a:r>
              <a:rPr lang="en-US" b="0" dirty="0" smtClean="0">
                <a:latin typeface="Arial" pitchFamily="34" charset="0"/>
              </a:rPr>
              <a:t>non-zero </a:t>
            </a:r>
            <a:r>
              <a:rPr lang="en-US" b="0" dirty="0" smtClean="0">
                <a:latin typeface="Arial" pitchFamily="34" charset="0"/>
              </a:rPr>
              <a:t>code with a </a:t>
            </a:r>
            <a:r>
              <a:rPr lang="en-US" b="0" dirty="0" smtClean="0">
                <a:latin typeface="Arial" pitchFamily="34" charset="0"/>
              </a:rPr>
              <a:t>status </a:t>
            </a:r>
            <a:r>
              <a:rPr lang="en-US" b="0" dirty="0" smtClean="0">
                <a:latin typeface="Arial" pitchFamily="34" charset="0"/>
              </a:rPr>
              <a:t>of </a:t>
            </a:r>
            <a:r>
              <a:rPr lang="en-US" b="0" dirty="0" smtClean="0">
                <a:latin typeface="Arial" pitchFamily="34" charset="0"/>
              </a:rPr>
              <a:t>FALSE </a:t>
            </a:r>
            <a:r>
              <a:rPr lang="en-US" b="0" dirty="0" smtClean="0">
                <a:latin typeface="Arial" pitchFamily="34" charset="0"/>
              </a:rPr>
              <a:t>is considered a warning. </a:t>
            </a:r>
          </a:p>
          <a:p>
            <a:endParaRPr lang="en-US" b="0" dirty="0"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more functions</a:t>
            </a:r>
            <a:r>
              <a:rPr lang="en-US" baseline="0" dirty="0" smtClean="0"/>
              <a:t> than these two available to handle errors; though, these are the most commonly used.</a:t>
            </a:r>
            <a:endParaRPr lang="en-US" dirty="0" smtClean="0"/>
          </a:p>
          <a:p>
            <a:endParaRPr lang="en-US" dirty="0" smtClean="0"/>
          </a:p>
          <a:p>
            <a:r>
              <a:rPr lang="en-US" dirty="0" smtClean="0"/>
              <a:t>The Simple Error Handle VI creates a pop-up</a:t>
            </a:r>
            <a:r>
              <a:rPr lang="en-US" baseline="0" dirty="0" smtClean="0"/>
              <a:t> window alerting the user of the error.  You can configure the Simple Error Handler to catch warning or to specify the type of message that appears.  Because this VI creates a pop-up window, it is best not to use it in a </a:t>
            </a:r>
            <a:r>
              <a:rPr lang="en-US" baseline="0" dirty="0" err="1" smtClean="0"/>
              <a:t>subVI</a:t>
            </a:r>
            <a:r>
              <a:rPr lang="en-US" baseline="0" dirty="0" smtClean="0"/>
              <a:t>.  If the </a:t>
            </a:r>
            <a:r>
              <a:rPr lang="en-US" baseline="0" dirty="0" err="1" smtClean="0"/>
              <a:t>subVI</a:t>
            </a:r>
            <a:r>
              <a:rPr lang="en-US" baseline="0" dirty="0" smtClean="0"/>
              <a:t> is in a loop in the main VI and an error occurs within the </a:t>
            </a:r>
            <a:r>
              <a:rPr lang="en-US" baseline="0" dirty="0" err="1" smtClean="0"/>
              <a:t>subVI</a:t>
            </a:r>
            <a:r>
              <a:rPr lang="en-US" baseline="0" dirty="0" smtClean="0"/>
              <a:t>, you would see pop-up window after pop-up window as the loop continues to execute.  </a:t>
            </a:r>
          </a:p>
          <a:p>
            <a:endParaRPr lang="en-US" baseline="0" dirty="0" smtClean="0"/>
          </a:p>
          <a:p>
            <a:r>
              <a:rPr lang="en-US" baseline="0" dirty="0" smtClean="0"/>
              <a:t>The Merge Error VI allows you to combine error wires into a single error wire keeping code clean.  When using this VI, keep in mind that the top inputs take priority over lower ones with respect to the error that is passed out.  Only one error is passed out.</a:t>
            </a:r>
          </a:p>
          <a:p>
            <a:r>
              <a:rPr lang="en-US" i="1" baseline="0" dirty="0" smtClean="0"/>
              <a:t>Note: the Merge Error VI has changed its look in LabVIEW 2010 – it is now an expandable VI, no longer limited to four inputs.</a:t>
            </a:r>
            <a:endParaRPr lang="en-US" i="1" dirty="0"/>
          </a:p>
        </p:txBody>
      </p:sp>
      <p:sp>
        <p:nvSpPr>
          <p:cNvPr id="4" name="Slide Number Placeholder 3"/>
          <p:cNvSpPr>
            <a:spLocks noGrp="1"/>
          </p:cNvSpPr>
          <p:nvPr>
            <p:ph type="sldNum" idx="10"/>
          </p:nvPr>
        </p:nvSpPr>
        <p:spPr/>
        <p:txBody>
          <a:bodyPr/>
          <a:lstStyle/>
          <a:p>
            <a:fld id="{9E94E366-76FE-495F-9CC2-8605A1FD343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Slide Image Placeholder 1"/>
          <p:cNvSpPr>
            <a:spLocks noGrp="1" noRot="1" noChangeAspect="1" noTextEdit="1"/>
          </p:cNvSpPr>
          <p:nvPr>
            <p:ph type="sldImg"/>
          </p:nvPr>
        </p:nvSpPr>
        <p:spPr bwMode="auto">
          <a:noFill/>
          <a:ln>
            <a:solidFill>
              <a:srgbClr val="000000"/>
            </a:solidFill>
            <a:miter lim="800000"/>
            <a:headEnd/>
            <a:tailEnd/>
          </a:ln>
        </p:spPr>
      </p:sp>
      <p:sp>
        <p:nvSpPr>
          <p:cNvPr id="5324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0" dirty="0" smtClean="0">
                <a:latin typeface="Arial" pitchFamily="34" charset="0"/>
              </a:rPr>
              <a:t>The error wire is a great tool not only for ensuring errors are passed along, but also forcing order of execution.  Most of the VIs</a:t>
            </a:r>
            <a:r>
              <a:rPr lang="en-US" b="0" baseline="0" dirty="0" smtClean="0">
                <a:latin typeface="Arial" pitchFamily="34" charset="0"/>
              </a:rPr>
              <a:t> in this slide have both a purple wire with the device ID as well as an error wire forcing execution, but this is not always the case.  Sometimes the error wire will be the only data flow dependency between </a:t>
            </a:r>
            <a:r>
              <a:rPr lang="en-US" b="0" baseline="0" dirty="0" err="1" smtClean="0">
                <a:latin typeface="Arial" pitchFamily="34" charset="0"/>
              </a:rPr>
              <a:t>subVIs</a:t>
            </a:r>
            <a:r>
              <a:rPr lang="en-US" b="0" baseline="0" dirty="0" smtClean="0">
                <a:latin typeface="Arial" pitchFamily="34" charset="0"/>
              </a:rPr>
              <a:t>.  </a:t>
            </a:r>
          </a:p>
          <a:p>
            <a:endParaRPr lang="en-US" b="0" baseline="0" dirty="0" smtClean="0">
              <a:latin typeface="Arial" pitchFamily="34" charset="0"/>
            </a:endParaRPr>
          </a:p>
          <a:p>
            <a:r>
              <a:rPr lang="en-US" b="0" baseline="0" dirty="0" smtClean="0">
                <a:latin typeface="Arial" pitchFamily="34" charset="0"/>
              </a:rPr>
              <a:t>At the end of this block diagram, we can see a Merge Errors VI and a Simple Error Handler being used to capture any errors and display them to the user upon completion of the VI.</a:t>
            </a:r>
            <a:endParaRPr lang="en-US" b="0"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Slide Image Placeholder 1"/>
          <p:cNvSpPr>
            <a:spLocks noGrp="1" noRot="1" noChangeAspect="1" noTextEdit="1"/>
          </p:cNvSpPr>
          <p:nvPr>
            <p:ph type="sldImg"/>
          </p:nvPr>
        </p:nvSpPr>
        <p:spPr bwMode="auto">
          <a:noFill/>
          <a:ln>
            <a:solidFill>
              <a:srgbClr val="000000"/>
            </a:solidFill>
            <a:miter lim="800000"/>
            <a:headEnd/>
            <a:tailEnd/>
          </a:ln>
        </p:spPr>
      </p:sp>
      <p:sp>
        <p:nvSpPr>
          <p:cNvPr id="536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0" dirty="0" smtClean="0">
                <a:latin typeface="Arial" pitchFamily="34" charset="0"/>
              </a:rPr>
              <a:t>This For Loop is using the conditional terminal to stop looping when an error occurs. The shift-registers will propagate warnings that might occur in the Process Data VI. </a:t>
            </a:r>
            <a:r>
              <a:rPr lang="en-US" b="0" dirty="0" smtClean="0">
                <a:latin typeface="Arial" pitchFamily="34" charset="0"/>
              </a:rPr>
              <a:t>  </a:t>
            </a:r>
          </a:p>
          <a:p>
            <a:endParaRPr lang="en-US" b="0" dirty="0" smtClean="0">
              <a:latin typeface="Arial" pitchFamily="34" charset="0"/>
            </a:endParaRPr>
          </a:p>
          <a:p>
            <a:r>
              <a:rPr lang="en-US" b="0" dirty="0" smtClean="0">
                <a:latin typeface="Arial" pitchFamily="34" charset="0"/>
              </a:rPr>
              <a:t>Most often, if an error occurs</a:t>
            </a:r>
            <a:r>
              <a:rPr lang="en-US" b="0" baseline="0" dirty="0" smtClean="0">
                <a:latin typeface="Arial" pitchFamily="34" charset="0"/>
              </a:rPr>
              <a:t> within a loop you would want to do something about the error as soon as possible.  There is usually no purpose in continuing the loop iterations if an error has occurred.  Therefore, having the conditional terminal be dependent on the error cluster status is a great way to ensure the loop exits if there is an error.  An OR can be used if you want something other than an error occurring to stop the loop.</a:t>
            </a:r>
            <a:endParaRPr lang="en-US" b="0" dirty="0" smtClean="0">
              <a:latin typeface="Arial" pitchFamily="34" charset="0"/>
            </a:endParaRPr>
          </a:p>
          <a:p>
            <a:endParaRPr lang="en-US" b="0" dirty="0" smtClean="0">
              <a:latin typeface="Arial" pitchFamily="34" charset="0"/>
            </a:endParaRPr>
          </a:p>
          <a:p>
            <a:r>
              <a:rPr lang="en-US" b="0" dirty="0" smtClean="0">
                <a:latin typeface="Arial" pitchFamily="34" charset="0"/>
              </a:rPr>
              <a:t>If shift registers were</a:t>
            </a:r>
            <a:r>
              <a:rPr lang="en-US" b="0" baseline="0" dirty="0" smtClean="0">
                <a:latin typeface="Arial" pitchFamily="34" charset="0"/>
              </a:rPr>
              <a:t> not used and Process Data.vi threw an error, it would be sent to the output tunnel and then possibly overwritten on the next iteration. You may never realize that there was an error in one iteration of the loop. </a:t>
            </a:r>
            <a:r>
              <a:rPr lang="en-US" b="0" baseline="0" dirty="0" smtClean="0">
                <a:latin typeface="Arial" pitchFamily="34" charset="0"/>
              </a:rPr>
              <a:t>Therefore, it is best to use shift registers to pass errors to subsequent loop iterations.</a:t>
            </a:r>
            <a:endParaRPr lang="en-US" b="0" dirty="0"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good practice to execute a </a:t>
            </a:r>
            <a:r>
              <a:rPr lang="en-US" dirty="0" err="1" smtClean="0"/>
              <a:t>subVI</a:t>
            </a:r>
            <a:r>
              <a:rPr lang="en-US" dirty="0" smtClean="0"/>
              <a:t> only if there is not an error passed to it.  It is often a waste of time/resources</a:t>
            </a:r>
            <a:r>
              <a:rPr lang="en-US" baseline="0" dirty="0" smtClean="0"/>
              <a:t> if you run code when the data passed to that part of code was “bad” because some error occurred upstream.  Putting a case structure around the code that makes up a </a:t>
            </a:r>
            <a:r>
              <a:rPr lang="en-US" baseline="0" dirty="0" err="1" smtClean="0"/>
              <a:t>subVI</a:t>
            </a:r>
            <a:r>
              <a:rPr lang="en-US" baseline="0" dirty="0" smtClean="0"/>
              <a:t> and wiring an error input cluster to the selector terminal is a great way to bypass the code if an error is passed to the </a:t>
            </a:r>
            <a:r>
              <a:rPr lang="en-US" baseline="0" dirty="0" err="1" smtClean="0"/>
              <a:t>subVI</a:t>
            </a:r>
            <a:r>
              <a:rPr lang="en-US" baseline="0" dirty="0" smtClean="0"/>
              <a:t>.  In other words, leave the error case blank (with the exception of some constants wired to output so the tunnels have something wired to them in each case), so that if an error is passed into the VI the Error case will run (quickly) instead of the No Error case (which contains the </a:t>
            </a:r>
            <a:r>
              <a:rPr lang="en-US" baseline="0" dirty="0" err="1" smtClean="0"/>
              <a:t>subVI</a:t>
            </a:r>
            <a:r>
              <a:rPr lang="en-US" baseline="0" dirty="0" smtClean="0"/>
              <a:t> code).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Slide Image Placeholder 1"/>
          <p:cNvSpPr>
            <a:spLocks noGrp="1" noRot="1" noChangeAspect="1" noTextEdit="1"/>
          </p:cNvSpPr>
          <p:nvPr>
            <p:ph type="sldImg"/>
          </p:nvPr>
        </p:nvSpPr>
        <p:spPr bwMode="auto">
          <a:noFill/>
          <a:ln>
            <a:solidFill>
              <a:srgbClr val="000000"/>
            </a:solidFill>
            <a:miter lim="800000"/>
            <a:headEnd/>
            <a:tailEnd/>
          </a:ln>
        </p:spPr>
      </p:sp>
      <p:sp>
        <p:nvSpPr>
          <p:cNvPr id="537603" name="Notes Placeholder 2"/>
          <p:cNvSpPr>
            <a:spLocks noGrp="1"/>
          </p:cNvSpPr>
          <p:nvPr>
            <p:ph type="body" idx="1"/>
          </p:nvPr>
        </p:nvSpPr>
        <p:spPr bwMode="auto">
          <a:noFill/>
        </p:spPr>
        <p:txBody>
          <a:bodyPr wrap="square" numCol="1" anchor="t" anchorCtr="0" compatLnSpc="1">
            <a:prstTxWarp prst="textNoShape">
              <a:avLst/>
            </a:prstTxWarp>
          </a:bodyPr>
          <a:lstStyle/>
          <a:p>
            <a:pPr marL="0" lvl="2" defTabSz="898152">
              <a:tabLst>
                <a:tab pos="449076" algn="l"/>
              </a:tabLst>
            </a:pPr>
            <a:r>
              <a:rPr lang="en-US" dirty="0" smtClean="0"/>
              <a:t>Codes are subdivided into ranges according to product and VI grouping. For example, VISA error codes have different range than Analysis error codes.</a:t>
            </a:r>
          </a:p>
          <a:p>
            <a:pPr marL="0" lvl="2" defTabSz="898152">
              <a:tabLst>
                <a:tab pos="449076" algn="l"/>
              </a:tabLst>
            </a:pPr>
            <a:endParaRPr lang="en-US" dirty="0" smtClean="0"/>
          </a:p>
          <a:p>
            <a:pPr marL="0" lvl="2" defTabSz="898152">
              <a:tabLst>
                <a:tab pos="449076" algn="l"/>
              </a:tabLst>
            </a:pPr>
            <a:r>
              <a:rPr lang="en-US" dirty="0" smtClean="0"/>
              <a:t>Most codes are unique, but some error codes are used by more than one product or VI grouping. For example, error code 7 is both “File not found” and “Non-existent GPIB interface”. When this happens, both explanations are </a:t>
            </a:r>
            <a:r>
              <a:rPr lang="en-US" dirty="0" smtClean="0"/>
              <a:t>reported</a:t>
            </a:r>
            <a:r>
              <a:rPr lang="en-US" baseline="0" dirty="0" smtClean="0"/>
              <a:t> as shown in the image on the slide. </a:t>
            </a:r>
            <a:endParaRPr lang="en-US" dirty="0" smtClean="0"/>
          </a:p>
          <a:p>
            <a:pPr defTabSz="898152">
              <a:tabLst>
                <a:tab pos="449076" algn="l"/>
              </a:tabLst>
            </a:pPr>
            <a:endParaRPr lang="en-US" dirty="0"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Slide Image Placeholder 1"/>
          <p:cNvSpPr>
            <a:spLocks noGrp="1" noRot="1" noChangeAspect="1" noTextEdit="1"/>
          </p:cNvSpPr>
          <p:nvPr>
            <p:ph type="sldImg"/>
          </p:nvPr>
        </p:nvSpPr>
        <p:spPr bwMode="auto">
          <a:noFill/>
          <a:ln>
            <a:solidFill>
              <a:srgbClr val="000000"/>
            </a:solidFill>
            <a:miter lim="800000"/>
            <a:headEnd/>
            <a:tailEnd/>
          </a:ln>
        </p:spPr>
      </p:sp>
      <p:sp>
        <p:nvSpPr>
          <p:cNvPr id="540675" name="Notes Placeholder 2"/>
          <p:cNvSpPr>
            <a:spLocks noGrp="1"/>
          </p:cNvSpPr>
          <p:nvPr>
            <p:ph type="body" idx="1"/>
          </p:nvPr>
        </p:nvSpPr>
        <p:spPr>
          <a:noFill/>
          <a:ln/>
        </p:spPr>
        <p:txBody>
          <a:bodyPr/>
          <a:lstStyle/>
          <a:p>
            <a:pPr eaLnBrk="1" hangingPunct="1"/>
            <a:r>
              <a:rPr lang="en-US" dirty="0" smtClean="0"/>
              <a:t>Debugging is</a:t>
            </a:r>
            <a:r>
              <a:rPr lang="en-US" baseline="0" dirty="0" smtClean="0"/>
              <a:t> what you do when your VI runs, but not correctly.  You have to figure out why it is not running correctly.  There are a number of tools/techniques you can use to help uncover the reason behind unexpected behavior or data. </a:t>
            </a:r>
          </a:p>
          <a:p>
            <a:pPr eaLnBrk="1" hangingPunct="1"/>
            <a:endParaRPr lang="en-US" baseline="0" dirty="0" smtClean="0"/>
          </a:p>
          <a:p>
            <a:pPr eaLnBrk="1" hangingPunct="1"/>
            <a:r>
              <a:rPr lang="en-US" baseline="0" dirty="0" smtClean="0"/>
              <a:t>The questions presented here represent a starting place to begin your troubleshooting.</a:t>
            </a:r>
            <a:endParaRPr lang="en-US" dirty="0" smtClean="0"/>
          </a:p>
          <a:p>
            <a:pPr eaLnBrk="1" hangingPunct="1"/>
            <a:endParaRPr lang="en-US" dirty="0" smtClean="0"/>
          </a:p>
        </p:txBody>
      </p:sp>
      <p:sp>
        <p:nvSpPr>
          <p:cNvPr id="540676"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D2781747-116F-4B0D-8DDE-9DC510E1B7C5}" type="slidenum">
              <a:rPr lang="en-US" b="1">
                <a:solidFill>
                  <a:srgbClr val="FFFFFF"/>
                </a:solidFill>
              </a:rPr>
              <a:pPr algn="r" eaLnBrk="0" hangingPunct="0"/>
              <a:t>26</a:t>
            </a:fld>
            <a:endParaRPr lang="en-US" b="1" dirty="0">
              <a:solidFill>
                <a:srgbClr val="FFFFFF"/>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Highlight</a:t>
            </a:r>
            <a:r>
              <a:rPr lang="en-US" baseline="0" dirty="0" smtClean="0"/>
              <a:t> execution, probes, breakpoints and single-stepping are four tools available in LabVIEW to help you determine why the VI is behaving differently than anticipated. Each is discussed in greater detail in the following slides</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Slide Image Placeholder 1"/>
          <p:cNvSpPr>
            <a:spLocks noGrp="1" noRot="1" noChangeAspect="1" noTextEdit="1"/>
          </p:cNvSpPr>
          <p:nvPr>
            <p:ph type="sldImg"/>
          </p:nvPr>
        </p:nvSpPr>
        <p:spPr bwMode="auto">
          <a:noFill/>
          <a:ln>
            <a:solidFill>
              <a:srgbClr val="000000"/>
            </a:solidFill>
            <a:miter lim="800000"/>
            <a:headEnd/>
            <a:tailEnd/>
          </a:ln>
        </p:spPr>
      </p:sp>
      <p:sp>
        <p:nvSpPr>
          <p:cNvPr id="541699" name="Notes Placeholder 2"/>
          <p:cNvSpPr>
            <a:spLocks noGrp="1"/>
          </p:cNvSpPr>
          <p:nvPr>
            <p:ph type="body" idx="1"/>
          </p:nvPr>
        </p:nvSpPr>
        <p:spPr>
          <a:noFill/>
          <a:ln/>
        </p:spPr>
        <p:txBody>
          <a:bodyPr/>
          <a:lstStyle/>
          <a:p>
            <a:pPr eaLnBrk="1" hangingPunct="1"/>
            <a:r>
              <a:rPr lang="en-US" dirty="0" smtClean="0"/>
              <a:t>Enable highlight execution by clicking the light bulb button</a:t>
            </a:r>
            <a:r>
              <a:rPr lang="en-US" baseline="0" dirty="0" smtClean="0"/>
              <a:t> on the block diagram’s toolbar.  The light bulb will appear to light up when highlight execution is enabled.</a:t>
            </a:r>
            <a:endParaRPr lang="en-US" dirty="0" smtClean="0"/>
          </a:p>
          <a:p>
            <a:pPr eaLnBrk="1" hangingPunct="1"/>
            <a:endParaRPr lang="en-US" dirty="0" smtClean="0"/>
          </a:p>
          <a:p>
            <a:pPr eaLnBrk="1" hangingPunct="1"/>
            <a:r>
              <a:rPr lang="en-US" dirty="0" smtClean="0"/>
              <a:t>Highlight</a:t>
            </a:r>
            <a:r>
              <a:rPr lang="en-US" baseline="0" dirty="0" smtClean="0"/>
              <a:t> execution slows down the execution of the block diagram and adds visual cues to the execution.  You will see “data dots” moving along wires representing the flow of data between </a:t>
            </a:r>
            <a:r>
              <a:rPr lang="en-US" baseline="0" dirty="0" err="1" smtClean="0"/>
              <a:t>subVIs</a:t>
            </a:r>
            <a:r>
              <a:rPr lang="en-US" baseline="0" dirty="0" smtClean="0"/>
              <a:t>, functions, and structures.  Output values will be displayed at output terminals in boxes colored to correspond with the </a:t>
            </a:r>
            <a:r>
              <a:rPr lang="en-US" baseline="0" dirty="0" err="1" smtClean="0"/>
              <a:t>datatype</a:t>
            </a:r>
            <a:r>
              <a:rPr lang="en-US" baseline="0" dirty="0" smtClean="0"/>
              <a:t>.  Parts of the code that have not been executed will appear grayed out; parts that have already executed will have their normal, bright coloring.</a:t>
            </a:r>
          </a:p>
          <a:p>
            <a:pPr eaLnBrk="1" hangingPunct="1"/>
            <a:endParaRPr lang="en-US" baseline="0" dirty="0" smtClean="0"/>
          </a:p>
          <a:p>
            <a:pPr eaLnBrk="1" hangingPunct="1"/>
            <a:r>
              <a:rPr lang="en-US" baseline="0" dirty="0" smtClean="0"/>
              <a:t>Because highlight execution slows down the block diagram, it is not a valid tool for troubleshooting timing.</a:t>
            </a:r>
            <a:endParaRPr lang="en-US" dirty="0" smtClean="0"/>
          </a:p>
        </p:txBody>
      </p:sp>
      <p:sp>
        <p:nvSpPr>
          <p:cNvPr id="541700"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9EBCF39E-1C23-444B-8417-D9BE042DCC16}" type="slidenum">
              <a:rPr lang="en-US" b="1">
                <a:solidFill>
                  <a:srgbClr val="FFFFFF"/>
                </a:solidFill>
              </a:rPr>
              <a:pPr algn="r" eaLnBrk="0" hangingPunct="0"/>
              <a:t>28</a:t>
            </a:fld>
            <a:endParaRPr lang="en-US" b="1" dirty="0">
              <a:solidFill>
                <a:srgbClr val="FFFFFF"/>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Slide Image Placeholder 1"/>
          <p:cNvSpPr>
            <a:spLocks noGrp="1" noRot="1" noChangeAspect="1" noTextEdit="1"/>
          </p:cNvSpPr>
          <p:nvPr>
            <p:ph type="sldImg"/>
          </p:nvPr>
        </p:nvSpPr>
        <p:spPr bwMode="auto">
          <a:noFill/>
          <a:ln>
            <a:solidFill>
              <a:srgbClr val="000000"/>
            </a:solidFill>
            <a:miter lim="800000"/>
            <a:headEnd/>
            <a:tailEnd/>
          </a:ln>
        </p:spPr>
      </p:sp>
      <p:sp>
        <p:nvSpPr>
          <p:cNvPr id="543747" name="Notes Placeholder 2"/>
          <p:cNvSpPr>
            <a:spLocks noGrp="1"/>
          </p:cNvSpPr>
          <p:nvPr>
            <p:ph type="body" idx="1"/>
          </p:nvPr>
        </p:nvSpPr>
        <p:spPr>
          <a:noFill/>
          <a:ln/>
        </p:spPr>
        <p:txBody>
          <a:bodyPr/>
          <a:lstStyle/>
          <a:p>
            <a:pPr eaLnBrk="1" hangingPunct="1"/>
            <a:r>
              <a:rPr lang="en-US" dirty="0" smtClean="0"/>
              <a:t>Probes can be created in edit and run</a:t>
            </a:r>
            <a:r>
              <a:rPr lang="en-US" baseline="0" dirty="0" smtClean="0"/>
              <a:t> mode. </a:t>
            </a:r>
          </a:p>
          <a:p>
            <a:pPr eaLnBrk="1" hangingPunct="1"/>
            <a:endParaRPr lang="en-US" baseline="0" dirty="0" smtClean="0"/>
          </a:p>
          <a:p>
            <a:pPr eaLnBrk="1" hangingPunct="1"/>
            <a:r>
              <a:rPr lang="en-US" baseline="0" dirty="0" smtClean="0"/>
              <a:t>If the VI is running, when you hover your mouse over a wire, your cursor will turn into a probe tool.  Left-click on the wire to create a probe that will display (in the Probe Watch Widow) the value in that wire.  [Note: LV 8.5 and earlier do not have probe watch windows- each probe is in a separate window]</a:t>
            </a:r>
          </a:p>
          <a:p>
            <a:pPr eaLnBrk="1" hangingPunct="1"/>
            <a:endParaRPr lang="en-US" baseline="0" dirty="0" smtClean="0"/>
          </a:p>
          <a:p>
            <a:pPr eaLnBrk="1" hangingPunct="1"/>
            <a:r>
              <a:rPr lang="en-US" baseline="0" dirty="0" smtClean="0"/>
              <a:t>If you are still editing the VI, you can add a probe to a wire by right-clicking on the wire and selecting Probe from the shortcut menu.  </a:t>
            </a:r>
          </a:p>
          <a:p>
            <a:pPr eaLnBrk="1" hangingPunct="1"/>
            <a:endParaRPr lang="en-US" baseline="0" dirty="0" smtClean="0"/>
          </a:p>
          <a:p>
            <a:pPr eaLnBrk="1" hangingPunct="1"/>
            <a:r>
              <a:rPr lang="en-US" baseline="0" dirty="0" smtClean="0"/>
              <a:t>The Retain Wire Values button </a:t>
            </a:r>
            <a:r>
              <a:rPr lang="en-US" dirty="0" smtClean="0"/>
              <a:t>saves data values. When you click the </a:t>
            </a:r>
            <a:r>
              <a:rPr lang="en-US" dirty="0" smtClean="0">
                <a:hlinkClick r:id="rId3"/>
              </a:rPr>
              <a:t>Retain Wire Values</a:t>
            </a:r>
            <a:r>
              <a:rPr lang="en-US" dirty="0" smtClean="0"/>
              <a:t> button, LabVIEW saves the values at each point in the flow of execution so that when you place a probe on a wire, you can immediately obtain the most recent value of the data that passed through the wire. This debugging tool can impact the performance of your VI.</a:t>
            </a:r>
            <a:endParaRPr lang="en-US" dirty="0" smtClean="0"/>
          </a:p>
        </p:txBody>
      </p:sp>
      <p:sp>
        <p:nvSpPr>
          <p:cNvPr id="543748"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2BE1B6E4-1497-4A25-B30F-1102C55BE9A8}" type="slidenum">
              <a:rPr lang="en-US" b="1">
                <a:solidFill>
                  <a:srgbClr val="FFFFFF"/>
                </a:solidFill>
              </a:rPr>
              <a:pPr algn="r" eaLnBrk="0" hangingPunct="0"/>
              <a:t>29</a:t>
            </a:fld>
            <a:endParaRPr lang="en-US" b="1" dirty="0">
              <a:solidFill>
                <a:srgbClr val="FFFFFF"/>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3</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Slide Image Placeholder 1"/>
          <p:cNvSpPr>
            <a:spLocks noGrp="1" noRot="1" noChangeAspect="1" noTextEdit="1"/>
          </p:cNvSpPr>
          <p:nvPr>
            <p:ph type="sldImg"/>
          </p:nvPr>
        </p:nvSpPr>
        <p:spPr bwMode="auto">
          <a:noFill/>
          <a:ln>
            <a:solidFill>
              <a:srgbClr val="000000"/>
            </a:solidFill>
            <a:miter lim="800000"/>
            <a:headEnd/>
            <a:tailEnd/>
          </a:ln>
        </p:spPr>
      </p:sp>
      <p:sp>
        <p:nvSpPr>
          <p:cNvPr id="544771" name="Notes Placeholder 2"/>
          <p:cNvSpPr>
            <a:spLocks noGrp="1"/>
          </p:cNvSpPr>
          <p:nvPr>
            <p:ph type="body" idx="1"/>
          </p:nvPr>
        </p:nvSpPr>
        <p:spPr>
          <a:noFill/>
          <a:ln/>
        </p:spPr>
        <p:txBody>
          <a:bodyPr/>
          <a:lstStyle/>
          <a:p>
            <a:pPr eaLnBrk="1" hangingPunct="1"/>
            <a:r>
              <a:rPr lang="en-US" dirty="0" smtClean="0"/>
              <a:t>When</a:t>
            </a:r>
            <a:r>
              <a:rPr lang="en-US" baseline="0" dirty="0" smtClean="0"/>
              <a:t> a breakpoint is reached during execution, the VI will pause or “break.” It’s like programmatically pressing the pause button at a specific point in the code.</a:t>
            </a:r>
          </a:p>
          <a:p>
            <a:pPr eaLnBrk="1" hangingPunct="1"/>
            <a:endParaRPr lang="en-US" baseline="0" dirty="0" smtClean="0"/>
          </a:p>
          <a:p>
            <a:pPr eaLnBrk="1" hangingPunct="1"/>
            <a:r>
              <a:rPr lang="en-US" baseline="0" dirty="0" smtClean="0"/>
              <a:t>  To create a breakpoint, right-click on the wire and select Breakpoint &gt;&gt; Set Breakpoint from the short cut menu (VI can be running or in edit mode).  A red dot will appear on the wire and when it is “hit” the node that will execute next will blink.</a:t>
            </a:r>
          </a:p>
          <a:p>
            <a:pPr eaLnBrk="1" hangingPunct="1"/>
            <a:endParaRPr lang="en-US" baseline="0" dirty="0" smtClean="0"/>
          </a:p>
          <a:p>
            <a:pPr eaLnBrk="1" hangingPunct="1"/>
            <a:r>
              <a:rPr lang="en-US" baseline="0" dirty="0" smtClean="0"/>
              <a:t>One example of breakpoint use is:  if you have a case structure and it seems like one of the cases is never being executed even though it should (in your mind), then put a breakpoint in the case in question.  If the breakpoint is never hit, then the case never executed.  </a:t>
            </a:r>
          </a:p>
          <a:p>
            <a:pPr eaLnBrk="1" hangingPunct="1"/>
            <a:endParaRPr lang="en-US" baseline="0" dirty="0" smtClean="0"/>
          </a:p>
          <a:p>
            <a:pPr eaLnBrk="1" hangingPunct="1"/>
            <a:r>
              <a:rPr lang="en-US" baseline="0" dirty="0" smtClean="0"/>
              <a:t>Breakpoints are also good to use if you have a complex VI and highlight execution would take far too long to follow (a loop with 20+ iterations, for example).  Set a breakpoint, then turn on highlight execution or single step through the next part of the code you want to look at.  </a:t>
            </a:r>
          </a:p>
        </p:txBody>
      </p:sp>
      <p:sp>
        <p:nvSpPr>
          <p:cNvPr id="544772"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C350CA6C-E4AA-4A0B-A938-852454CAE38D}" type="slidenum">
              <a:rPr lang="en-US" b="1">
                <a:solidFill>
                  <a:srgbClr val="FFFFFF"/>
                </a:solidFill>
              </a:rPr>
              <a:pPr algn="r" eaLnBrk="0" hangingPunct="0"/>
              <a:t>30</a:t>
            </a:fld>
            <a:endParaRPr lang="en-US" b="1" dirty="0">
              <a:solidFill>
                <a:srgbClr val="FFFFFF"/>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Slide Image Placeholder 1"/>
          <p:cNvSpPr>
            <a:spLocks noGrp="1" noRot="1" noChangeAspect="1" noTextEdit="1"/>
          </p:cNvSpPr>
          <p:nvPr>
            <p:ph type="sldImg"/>
          </p:nvPr>
        </p:nvSpPr>
        <p:spPr bwMode="auto">
          <a:noFill/>
          <a:ln>
            <a:solidFill>
              <a:srgbClr val="000000"/>
            </a:solidFill>
            <a:miter lim="800000"/>
            <a:headEnd/>
            <a:tailEnd/>
          </a:ln>
        </p:spPr>
      </p:sp>
      <p:sp>
        <p:nvSpPr>
          <p:cNvPr id="542723" name="Notes Placeholder 2"/>
          <p:cNvSpPr>
            <a:spLocks noGrp="1"/>
          </p:cNvSpPr>
          <p:nvPr>
            <p:ph type="body" idx="1"/>
          </p:nvPr>
        </p:nvSpPr>
        <p:spPr>
          <a:noFill/>
          <a:ln/>
        </p:spPr>
        <p:txBody>
          <a:bodyPr>
            <a:normAutofit fontScale="92500"/>
          </a:bodyPr>
          <a:lstStyle/>
          <a:p>
            <a:pPr eaLnBrk="1" hangingPunct="1"/>
            <a:r>
              <a:rPr lang="en-US" baseline="0" dirty="0" smtClean="0"/>
              <a:t>Single-stepping allows you to determine the speed of execution because you tell LabVIEW when to make the next move. </a:t>
            </a:r>
            <a:endParaRPr lang="en-US" dirty="0" smtClean="0"/>
          </a:p>
          <a:p>
            <a:pPr eaLnBrk="1" hangingPunct="1"/>
            <a:r>
              <a:rPr lang="en-US" dirty="0" smtClean="0"/>
              <a:t>Next</a:t>
            </a:r>
            <a:r>
              <a:rPr lang="en-US" baseline="0" dirty="0" smtClean="0"/>
              <a:t> to the pause button on the block diagram toolbar are three other buttons with gray arrows and yellow boxes- these are different variations of single stepping:  step in, step over, step out.  </a:t>
            </a:r>
          </a:p>
          <a:p>
            <a:pPr eaLnBrk="1" hangingPunct="1"/>
            <a:endParaRPr lang="en-US" baseline="0" dirty="0" smtClean="0"/>
          </a:p>
          <a:p>
            <a:pPr eaLnBrk="1" hangingPunct="1"/>
            <a:r>
              <a:rPr lang="en-US" baseline="0" dirty="0" smtClean="0"/>
              <a:t>If you are paused just before a </a:t>
            </a:r>
            <a:r>
              <a:rPr lang="en-US" baseline="0" dirty="0" err="1" smtClean="0"/>
              <a:t>subVI</a:t>
            </a:r>
            <a:r>
              <a:rPr lang="en-US" baseline="0" dirty="0" smtClean="0"/>
              <a:t> or a structure, stepping in means you will move into the </a:t>
            </a:r>
            <a:r>
              <a:rPr lang="en-US" baseline="0" dirty="0" err="1" smtClean="0"/>
              <a:t>subVI</a:t>
            </a:r>
            <a:r>
              <a:rPr lang="en-US" baseline="0" dirty="0" smtClean="0"/>
              <a:t> or </a:t>
            </a:r>
            <a:r>
              <a:rPr lang="en-US" baseline="0" dirty="0" err="1" smtClean="0"/>
              <a:t>stucture</a:t>
            </a:r>
            <a:r>
              <a:rPr lang="en-US" baseline="0" dirty="0" smtClean="0"/>
              <a:t> for the next step.  If you were to step over, instead, the </a:t>
            </a:r>
            <a:r>
              <a:rPr lang="en-US" baseline="0" dirty="0" err="1" smtClean="0"/>
              <a:t>subVI</a:t>
            </a:r>
            <a:r>
              <a:rPr lang="en-US" baseline="0" dirty="0" smtClean="0"/>
              <a:t> or loop would execute at normal speed and then pause on the “other side”.  If you had stepped in the </a:t>
            </a:r>
            <a:r>
              <a:rPr lang="en-US" baseline="0" dirty="0" err="1" smtClean="0"/>
              <a:t>subVI</a:t>
            </a:r>
            <a:r>
              <a:rPr lang="en-US" baseline="0" dirty="0" smtClean="0"/>
              <a:t> or loop and then realized that you don’t need to step through each part within the </a:t>
            </a:r>
            <a:r>
              <a:rPr lang="en-US" baseline="0" dirty="0" err="1" smtClean="0"/>
              <a:t>subVI</a:t>
            </a:r>
            <a:r>
              <a:rPr lang="en-US" baseline="0" dirty="0" smtClean="0"/>
              <a:t> or loop, you could step out, which means the rest of the </a:t>
            </a:r>
            <a:r>
              <a:rPr lang="en-US" baseline="0" dirty="0" err="1" smtClean="0"/>
              <a:t>subVI</a:t>
            </a:r>
            <a:r>
              <a:rPr lang="en-US" baseline="0" dirty="0" smtClean="0"/>
              <a:t> or loop would finish at full execution speed and then pause on the “other side.”  </a:t>
            </a:r>
          </a:p>
          <a:p>
            <a:pPr eaLnBrk="1" hangingPunct="1"/>
            <a:endParaRPr lang="en-US" baseline="0" dirty="0" smtClean="0"/>
          </a:p>
          <a:p>
            <a:r>
              <a:rPr lang="en-US" b="1" dirty="0" smtClean="0"/>
              <a:t>Step Into</a:t>
            </a:r>
            <a:r>
              <a:rPr lang="en-US" dirty="0" smtClean="0"/>
              <a:t> opens a node and pauses. When you click the </a:t>
            </a:r>
            <a:r>
              <a:rPr lang="en-US" b="1" dirty="0" smtClean="0"/>
              <a:t>Step Into</a:t>
            </a:r>
            <a:r>
              <a:rPr lang="en-US" dirty="0" smtClean="0"/>
              <a:t> button again, it executes the first action and pauses at the next action of the </a:t>
            </a:r>
            <a:r>
              <a:rPr lang="en-US" dirty="0" err="1" smtClean="0"/>
              <a:t>subVI</a:t>
            </a:r>
            <a:r>
              <a:rPr lang="en-US" dirty="0" smtClean="0"/>
              <a:t> or structure. You also can press the &lt;Ctrl&gt; and down arrow keys. (Mac OS) Press the &lt;Command&gt; and down arrow keys. </a:t>
            </a:r>
          </a:p>
          <a:p>
            <a:r>
              <a:rPr lang="en-US" dirty="0" smtClean="0"/>
              <a:t>(Linux) Press the &lt;Alt&gt; and down arrow keys. </a:t>
            </a:r>
          </a:p>
          <a:p>
            <a:r>
              <a:rPr lang="en-US" b="1" dirty="0" smtClean="0"/>
              <a:t>Step Over</a:t>
            </a:r>
            <a:r>
              <a:rPr lang="en-US" dirty="0" smtClean="0"/>
              <a:t> executes a node and pauses at the next node. You also can press the &lt;Ctrl&gt; and right arrow keys. (Mac OS) Press the &lt;Command&gt; and right arrow keys. </a:t>
            </a:r>
          </a:p>
          <a:p>
            <a:r>
              <a:rPr lang="en-US" dirty="0" smtClean="0"/>
              <a:t>(Linux) Press the &lt;Alt&gt; and right arrow keys. </a:t>
            </a:r>
          </a:p>
          <a:p>
            <a:r>
              <a:rPr lang="en-US" b="1" dirty="0" smtClean="0"/>
              <a:t>Step Out</a:t>
            </a:r>
            <a:r>
              <a:rPr lang="en-US" dirty="0" smtClean="0"/>
              <a:t> finishes executing the current node and pauses. When the VI finishes executing, the </a:t>
            </a:r>
            <a:r>
              <a:rPr lang="en-US" b="1" dirty="0" smtClean="0"/>
              <a:t>Step Out</a:t>
            </a:r>
            <a:r>
              <a:rPr lang="en-US" dirty="0" smtClean="0"/>
              <a:t> button becomes dimmed. You also can press the &lt;Ctrl&gt; and up arrow keys. (Mac OS) Press the &lt;Command&gt; and up arrow keys. </a:t>
            </a:r>
          </a:p>
          <a:p>
            <a:r>
              <a:rPr lang="en-US" dirty="0" smtClean="0"/>
              <a:t>(Linux) Press the &lt;Alt&gt; and up arrow keys. </a:t>
            </a:r>
          </a:p>
          <a:p>
            <a:pPr eaLnBrk="1" hangingPunct="1"/>
            <a:endParaRPr lang="en-US" baseline="0" dirty="0" smtClean="0"/>
          </a:p>
        </p:txBody>
      </p:sp>
      <p:sp>
        <p:nvSpPr>
          <p:cNvPr id="542724"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DFF64428-8DAD-4EEF-B0C2-112221AAD7DD}" type="slidenum">
              <a:rPr lang="en-US" b="1">
                <a:solidFill>
                  <a:srgbClr val="FFFFFF"/>
                </a:solidFill>
              </a:rPr>
              <a:pPr algn="r" eaLnBrk="0" hangingPunct="0"/>
              <a:t>31</a:t>
            </a:fld>
            <a:endParaRPr lang="en-US" b="1" dirty="0">
              <a:solidFill>
                <a:srgbClr val="FFFFFF"/>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Slide Image Placeholder 1"/>
          <p:cNvSpPr>
            <a:spLocks noGrp="1" noRot="1" noChangeAspect="1" noTextEdit="1"/>
          </p:cNvSpPr>
          <p:nvPr>
            <p:ph type="sldImg"/>
          </p:nvPr>
        </p:nvSpPr>
        <p:spPr bwMode="auto">
          <a:noFill/>
          <a:ln>
            <a:solidFill>
              <a:srgbClr val="000000"/>
            </a:solidFill>
            <a:miter lim="800000"/>
            <a:headEnd/>
            <a:tailEnd/>
          </a:ln>
        </p:spPr>
      </p:sp>
      <p:sp>
        <p:nvSpPr>
          <p:cNvPr id="542723" name="Notes Placeholder 2"/>
          <p:cNvSpPr>
            <a:spLocks noGrp="1"/>
          </p:cNvSpPr>
          <p:nvPr>
            <p:ph type="body" idx="1"/>
          </p:nvPr>
        </p:nvSpPr>
        <p:spPr>
          <a:noFill/>
          <a:ln/>
        </p:spPr>
        <p:txBody>
          <a:bodyPr>
            <a:normAutofit fontScale="92500"/>
          </a:bodyPr>
          <a:lstStyle/>
          <a:p>
            <a:pPr eaLnBrk="1" hangingPunct="1"/>
            <a:endParaRPr lang="en-US" baseline="0" dirty="0" smtClean="0"/>
          </a:p>
        </p:txBody>
      </p:sp>
      <p:sp>
        <p:nvSpPr>
          <p:cNvPr id="542724" name="Slide Number Placeholder 3"/>
          <p:cNvSpPr>
            <a:spLocks noGrp="1"/>
          </p:cNvSpPr>
          <p:nvPr>
            <p:ph type="sldNum" sz="quarter" idx="4294967295"/>
          </p:nvPr>
        </p:nvSpPr>
        <p:spPr bwMode="auto">
          <a:xfrm>
            <a:off x="3884852" y="8685862"/>
            <a:ext cx="2971593" cy="456575"/>
          </a:xfrm>
          <a:prstGeom prst="rect">
            <a:avLst/>
          </a:prstGeom>
          <a:noFill/>
          <a:ln>
            <a:miter lim="800000"/>
            <a:headEnd/>
            <a:tailEnd/>
          </a:ln>
        </p:spPr>
        <p:txBody>
          <a:bodyPr lIns="86488" tIns="43244" rIns="86488" bIns="43244"/>
          <a:lstStyle/>
          <a:p>
            <a:pPr algn="r" eaLnBrk="0" hangingPunct="0"/>
            <a:fld id="{DFF64428-8DAD-4EEF-B0C2-112221AAD7DD}" type="slidenum">
              <a:rPr lang="en-US" b="1">
                <a:solidFill>
                  <a:srgbClr val="FFFFFF"/>
                </a:solidFill>
              </a:rPr>
              <a:pPr algn="r" eaLnBrk="0" hangingPunct="0"/>
              <a:t>32</a:t>
            </a:fld>
            <a:endParaRPr lang="en-US" b="1" dirty="0">
              <a:solidFill>
                <a:srgbClr val="FFFFFF"/>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4</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You are not required to create</a:t>
            </a:r>
            <a:r>
              <a:rPr lang="en-US" baseline="0" dirty="0" smtClean="0"/>
              <a:t> a descriptive icon, although it is recommended.  The connector pane, on the other hand, needs to be wired if you want to pass values in and out of the </a:t>
            </a:r>
            <a:r>
              <a:rPr lang="en-US" baseline="0" dirty="0" err="1" smtClean="0"/>
              <a:t>subVI</a:t>
            </a:r>
            <a:r>
              <a:rPr lang="en-US" baseline="0" dirty="0" smtClean="0"/>
              <a:t> (or force data flow using something like the error wire…)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5</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6</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If a required terminal is not wired, the VI will have a broken</a:t>
            </a:r>
            <a:r>
              <a:rPr lang="en-US" baseline="0" dirty="0" smtClean="0"/>
              <a:t> run arrow (an error) and cannot execute.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7</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8</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You create</a:t>
            </a:r>
            <a:r>
              <a:rPr lang="en-US" baseline="0" dirty="0" smtClean="0"/>
              <a:t> descriptions by </a:t>
            </a:r>
          </a:p>
          <a:p>
            <a:pPr>
              <a:buFontTx/>
              <a:buChar char="-"/>
            </a:pPr>
            <a:r>
              <a:rPr lang="en-US" baseline="0" dirty="0" smtClean="0"/>
              <a:t> right-clicking on the control/indicator/constant and selecting Properties: Documentation</a:t>
            </a:r>
          </a:p>
          <a:p>
            <a:pPr>
              <a:buFontTx/>
              <a:buChar char="-"/>
            </a:pPr>
            <a:r>
              <a:rPr lang="en-US" baseline="0" dirty="0" smtClean="0"/>
              <a:t> right-clicking on the VI Icon and selecting VI Properties: Documentation</a:t>
            </a:r>
          </a:p>
          <a:p>
            <a:pPr>
              <a:buFontTx/>
              <a:buChar char="-"/>
            </a:pPr>
            <a:r>
              <a:rPr lang="en-US" baseline="0" dirty="0" smtClean="0"/>
              <a:t> Selecting VI Properties from the File menu and selecting Documentation from the drop </a:t>
            </a:r>
            <a:r>
              <a:rPr lang="en-US" baseline="0" smtClean="0"/>
              <a:t>down box</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9</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5/16/2011</a:t>
            </a:fld>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5/16/2011</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6 of 7</a:t>
            </a:r>
            <a:endParaRPr lang="en-US" sz="4400" dirty="0">
              <a:solidFill>
                <a:srgbClr val="0070C0"/>
              </a:solidFill>
              <a:effectLst>
                <a:outerShdw blurRad="38100" dist="38100" dir="2700000" algn="tl">
                  <a:srgbClr val="C0C0C0"/>
                </a:outerShdw>
              </a:effectLst>
              <a:latin typeface="+mj-lt"/>
            </a:endParaRP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666015"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a:t>
            </a:r>
            <a:r>
              <a:rPr lang="en-US" sz="2400" dirty="0" smtClean="0"/>
              <a:t>forms of documentation </a:t>
            </a:r>
            <a:r>
              <a:rPr lang="en-US" sz="2400" dirty="0" smtClean="0"/>
              <a:t>are available on the block diagram?</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Free labels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Labels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Captions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Tip strips</a:t>
            </a:r>
            <a:endParaRPr lang="en-US" sz="24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5</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statements are true about high-level File I/O Vis?</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High-level File I/O functions are more efficient than low-level I/O</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High-level File I/O functions perform the open/create, read/write, and close within the VI</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High-level File I/O functions are specific to one file type</a:t>
            </a: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5</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statements are true about high-level File I/O Vis?</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High-level File I/O functions are more efficient than low-level I/O</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High-level File I/O functions perform the open/create, read/write, and close within the VI</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High-level File I/O functions are specific to one file type</a:t>
            </a: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ChangeArrowheads="1"/>
          </p:cNvSpPr>
          <p:nvPr>
            <p:ph idx="1"/>
          </p:nvPr>
        </p:nvSpPr>
        <p:spPr>
          <a:xfrm>
            <a:off x="456481" y="1676400"/>
            <a:ext cx="3505919" cy="4524955"/>
          </a:xfrm>
        </p:spPr>
        <p:txBody>
          <a:bodyPr/>
          <a:lstStyle/>
          <a:p>
            <a:pPr>
              <a:buFont typeface="Arial" pitchFamily="34" charset="0"/>
              <a:buChar char="•"/>
            </a:pPr>
            <a:r>
              <a:rPr lang="en-US" dirty="0" smtClean="0"/>
              <a:t>Special type of numeric indicator that displays one or more plots of data, typically acquired at a constant </a:t>
            </a:r>
            <a:r>
              <a:rPr lang="en-US" dirty="0" smtClean="0"/>
              <a:t>rate</a:t>
            </a:r>
          </a:p>
          <a:p>
            <a:endParaRPr lang="en-US" dirty="0" smtClean="0"/>
          </a:p>
          <a:p>
            <a:pPr>
              <a:buFont typeface="Arial" pitchFamily="34" charset="0"/>
              <a:buChar char="•"/>
            </a:pPr>
            <a:r>
              <a:rPr lang="en-US" dirty="0" smtClean="0"/>
              <a:t>Displays single or multiple plots</a:t>
            </a:r>
          </a:p>
        </p:txBody>
      </p:sp>
      <p:pic>
        <p:nvPicPr>
          <p:cNvPr id="225284" name="Picture 4" descr="loc_eps_chartelem.bmp"/>
          <p:cNvPicPr>
            <a:picLocks noChangeAspect="1" noChangeArrowheads="1"/>
          </p:cNvPicPr>
          <p:nvPr/>
        </p:nvPicPr>
        <p:blipFill>
          <a:blip r:embed="rId3" cstate="print"/>
          <a:srcRect/>
          <a:stretch>
            <a:fillRect/>
          </a:stretch>
        </p:blipFill>
        <p:spPr bwMode="auto">
          <a:xfrm>
            <a:off x="4191000" y="2133600"/>
            <a:ext cx="4545012" cy="3124200"/>
          </a:xfrm>
          <a:prstGeom prst="rect">
            <a:avLst/>
          </a:prstGeom>
          <a:noFill/>
          <a:ln w="9525">
            <a:noFill/>
            <a:miter lim="800000"/>
            <a:headEnd/>
            <a:tailEnd/>
          </a:ln>
        </p:spPr>
      </p:pic>
      <p:sp>
        <p:nvSpPr>
          <p:cNvPr id="6"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Waveform Graphs &amp; </a:t>
            </a:r>
            <a:r>
              <a:rPr lang="en-US" sz="3600" i="1" dirty="0" smtClean="0">
                <a:solidFill>
                  <a:srgbClr val="0084D1"/>
                </a:solidFill>
                <a:latin typeface="Cambria" pitchFamily="16" charset="0"/>
              </a:rPr>
              <a:t>Charts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6481" y="1295400"/>
            <a:ext cx="8226720" cy="1524000"/>
          </a:xfrm>
        </p:spPr>
        <p:txBody>
          <a:bodyPr>
            <a:normAutofit/>
          </a:bodyPr>
          <a:lstStyle/>
          <a:p>
            <a:pPr>
              <a:buFont typeface="Arial" pitchFamily="34" charset="0"/>
              <a:buChar char="•"/>
            </a:pPr>
            <a:r>
              <a:rPr lang="en-US" dirty="0" smtClean="0"/>
              <a:t>Chart:</a:t>
            </a:r>
          </a:p>
          <a:p>
            <a:pPr lvl="1">
              <a:buFont typeface="Arial" pitchFamily="34" charset="0"/>
              <a:buChar char="•"/>
            </a:pPr>
            <a:r>
              <a:rPr lang="en-US" sz="2300" dirty="0" smtClean="0"/>
              <a:t>Remembers history – new point added to end of plot</a:t>
            </a:r>
          </a:p>
          <a:p>
            <a:pPr lvl="1">
              <a:buFont typeface="Arial" pitchFamily="34" charset="0"/>
              <a:buChar char="•"/>
            </a:pPr>
            <a:r>
              <a:rPr lang="en-US" sz="2300" dirty="0" smtClean="0"/>
              <a:t>Good for </a:t>
            </a:r>
            <a:r>
              <a:rPr lang="en-US" sz="2300" u="sng" dirty="0" smtClean="0"/>
              <a:t>inside</a:t>
            </a:r>
            <a:r>
              <a:rPr lang="en-US" sz="2300" dirty="0" smtClean="0"/>
              <a:t> a loop</a:t>
            </a:r>
          </a:p>
          <a:p>
            <a:pPr>
              <a:buFont typeface="Arial" pitchFamily="34" charset="0"/>
              <a:buChar char="•"/>
            </a:pPr>
            <a:endParaRPr lang="en-US" dirty="0" smtClean="0"/>
          </a:p>
        </p:txBody>
      </p:sp>
      <p:sp>
        <p:nvSpPr>
          <p:cNvPr id="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Graphs </a:t>
            </a:r>
            <a:r>
              <a:rPr lang="en-US" sz="3600" i="1" dirty="0" smtClean="0">
                <a:solidFill>
                  <a:srgbClr val="0084D1"/>
                </a:solidFill>
                <a:latin typeface="Cambria" pitchFamily="16" charset="0"/>
              </a:rPr>
              <a:t>vs. </a:t>
            </a:r>
            <a:r>
              <a:rPr lang="en-US" sz="3600" i="1" dirty="0" smtClean="0">
                <a:solidFill>
                  <a:srgbClr val="0084D1"/>
                </a:solidFill>
                <a:latin typeface="Cambria" pitchFamily="16" charset="0"/>
              </a:rPr>
              <a:t>Charts</a:t>
            </a:r>
            <a:endParaRPr lang="en-US" sz="3600" i="1" dirty="0">
              <a:solidFill>
                <a:srgbClr val="0084D1"/>
              </a:solidFill>
              <a:latin typeface="Cambria" pitchFamily="16" charset="0"/>
            </a:endParaRPr>
          </a:p>
        </p:txBody>
      </p:sp>
      <p:pic>
        <p:nvPicPr>
          <p:cNvPr id="5" name="Picture 10" descr="WaveGraContHelp.bmp"/>
          <p:cNvPicPr>
            <a:picLocks noChangeAspect="1" noChangeArrowheads="1"/>
          </p:cNvPicPr>
          <p:nvPr/>
        </p:nvPicPr>
        <p:blipFill>
          <a:blip r:embed="rId3" cstate="print"/>
          <a:srcRect/>
          <a:stretch>
            <a:fillRect/>
          </a:stretch>
        </p:blipFill>
        <p:spPr bwMode="auto">
          <a:xfrm>
            <a:off x="5410200" y="2590800"/>
            <a:ext cx="3505200" cy="3353853"/>
          </a:xfrm>
          <a:prstGeom prst="rect">
            <a:avLst/>
          </a:prstGeom>
          <a:noFill/>
          <a:ln w="9525">
            <a:noFill/>
            <a:miter lim="800000"/>
            <a:headEnd/>
            <a:tailEnd/>
          </a:ln>
        </p:spPr>
      </p:pic>
      <p:sp>
        <p:nvSpPr>
          <p:cNvPr id="8" name="Content Placeholder 8"/>
          <p:cNvSpPr txBox="1">
            <a:spLocks/>
          </p:cNvSpPr>
          <p:nvPr/>
        </p:nvSpPr>
        <p:spPr bwMode="auto">
          <a:xfrm>
            <a:off x="381000" y="2895600"/>
            <a:ext cx="4876800" cy="3200400"/>
          </a:xfrm>
          <a:prstGeom prst="rect">
            <a:avLst/>
          </a:prstGeom>
          <a:noFill/>
          <a:ln w="9525">
            <a:noFill/>
            <a:round/>
            <a:headEnd/>
            <a:tailEnd/>
          </a:ln>
          <a:effectLst/>
        </p:spPr>
        <p:txBody>
          <a:bodyPr vert="horz" wrap="square" lIns="0" tIns="25602" rIns="0" bIns="0" numCol="1" anchor="t" anchorCtr="0" compatLnSpc="1">
            <a:prstTxWarp prst="textNoShape">
              <a:avLst/>
            </a:prstTxWarp>
            <a:normAutofit/>
          </a:bodyPr>
          <a:lstStyle/>
          <a:p>
            <a:pPr marL="311045" marR="0" lvl="0" indent="-311045" algn="l" defTabSz="414726" rtl="0" eaLnBrk="1" fontAlgn="base" latinLnBrk="0" hangingPunct="1">
              <a:lnSpc>
                <a:spcPct val="93000"/>
              </a:lnSpc>
              <a:spcBef>
                <a:spcPct val="0"/>
              </a:spcBef>
              <a:spcAft>
                <a:spcPts val="1293"/>
              </a:spcAft>
              <a:buClr>
                <a:srgbClr val="000000"/>
              </a:buClr>
              <a:buSzPct val="100000"/>
              <a:buFont typeface="Arial" pitchFamily="34" charset="0"/>
              <a:buChar char="•"/>
              <a:tabLst/>
              <a:defRPr/>
            </a:pPr>
            <a:r>
              <a:rPr kumimoji="0" lang="en-US" sz="2900" b="0" i="0" u="none" strike="noStrike" kern="0" cap="none" spc="0" normalizeH="0" baseline="0" noProof="0" dirty="0" smtClean="0">
                <a:ln>
                  <a:noFill/>
                </a:ln>
                <a:solidFill>
                  <a:srgbClr val="000000"/>
                </a:solidFill>
                <a:effectLst/>
                <a:uLnTx/>
                <a:uFillTx/>
                <a:latin typeface="+mn-lt"/>
                <a:ea typeface="+mn-ea"/>
                <a:cs typeface="+mn-cs"/>
              </a:rPr>
              <a:t>Graph:</a:t>
            </a:r>
          </a:p>
          <a:p>
            <a:pPr marL="673930" marR="0" lvl="1" indent="-259204" algn="l" defTabSz="414726" rtl="0" eaLnBrk="1" fontAlgn="base" latinLnBrk="0" hangingPunct="1">
              <a:lnSpc>
                <a:spcPct val="93000"/>
              </a:lnSpc>
              <a:spcBef>
                <a:spcPct val="0"/>
              </a:spcBef>
              <a:spcAft>
                <a:spcPts val="1032"/>
              </a:spcAft>
              <a:buClr>
                <a:srgbClr val="000000"/>
              </a:buClr>
              <a:buSzPct val="100000"/>
              <a:buFont typeface="Arial" pitchFamily="34" charset="0"/>
              <a:buChar char="•"/>
              <a:tabLst/>
              <a:defRPr/>
            </a:pPr>
            <a:r>
              <a:rPr kumimoji="0" lang="en-US" sz="2300" b="0" i="0" u="none" strike="noStrike" kern="0" cap="none" spc="0" normalizeH="0" baseline="0" noProof="0" dirty="0" smtClean="0">
                <a:ln>
                  <a:noFill/>
                </a:ln>
                <a:solidFill>
                  <a:srgbClr val="000000"/>
                </a:solidFill>
                <a:effectLst/>
                <a:uLnTx/>
                <a:uFillTx/>
                <a:latin typeface="+mn-lt"/>
                <a:ea typeface="+mn-ea"/>
              </a:rPr>
              <a:t>New plot of all new data </a:t>
            </a:r>
          </a:p>
          <a:p>
            <a:pPr marL="673930" marR="0" lvl="1" indent="-259204" algn="l" defTabSz="414726" rtl="0" eaLnBrk="1" fontAlgn="base" latinLnBrk="0" hangingPunct="1">
              <a:lnSpc>
                <a:spcPct val="93000"/>
              </a:lnSpc>
              <a:spcBef>
                <a:spcPct val="0"/>
              </a:spcBef>
              <a:spcAft>
                <a:spcPts val="1032"/>
              </a:spcAft>
              <a:buClr>
                <a:srgbClr val="000000"/>
              </a:buClr>
              <a:buSzPct val="100000"/>
              <a:buFont typeface="Arial" pitchFamily="34" charset="0"/>
              <a:buChar char="•"/>
              <a:tabLst/>
              <a:defRPr/>
            </a:pPr>
            <a:r>
              <a:rPr kumimoji="0" lang="en-US" sz="2300" b="0" i="0" u="none" strike="noStrike" kern="0" cap="none" spc="0" normalizeH="0" baseline="0" noProof="0" dirty="0" smtClean="0">
                <a:ln>
                  <a:noFill/>
                </a:ln>
                <a:solidFill>
                  <a:srgbClr val="000000"/>
                </a:solidFill>
                <a:effectLst/>
                <a:uLnTx/>
                <a:uFillTx/>
                <a:latin typeface="+mn-lt"/>
                <a:ea typeface="+mn-ea"/>
              </a:rPr>
              <a:t>Good for </a:t>
            </a:r>
            <a:r>
              <a:rPr kumimoji="0" lang="en-US" sz="2300" b="0" i="0" u="sng" strike="noStrike" kern="0" cap="none" spc="0" normalizeH="0" baseline="0" noProof="0" dirty="0" smtClean="0">
                <a:ln>
                  <a:noFill/>
                </a:ln>
                <a:solidFill>
                  <a:srgbClr val="000000"/>
                </a:solidFill>
                <a:effectLst/>
                <a:uLnTx/>
                <a:uFillTx/>
                <a:latin typeface="+mn-lt"/>
                <a:ea typeface="+mn-ea"/>
              </a:rPr>
              <a:t>outside</a:t>
            </a:r>
            <a:r>
              <a:rPr kumimoji="0" lang="en-US" sz="2300" b="0" i="0" u="none" strike="noStrike" kern="0" cap="none" spc="0" normalizeH="0" baseline="0" noProof="0" dirty="0" smtClean="0">
                <a:ln>
                  <a:noFill/>
                </a:ln>
                <a:solidFill>
                  <a:srgbClr val="000000"/>
                </a:solidFill>
                <a:effectLst/>
                <a:uLnTx/>
                <a:uFillTx/>
                <a:latin typeface="+mn-lt"/>
                <a:ea typeface="+mn-ea"/>
              </a:rPr>
              <a:t> the loop</a:t>
            </a:r>
          </a:p>
          <a:p>
            <a:pPr marL="673930" marR="0" lvl="1" indent="-259204" algn="l" defTabSz="414726" rtl="0" eaLnBrk="1" fontAlgn="base" latinLnBrk="0" hangingPunct="1">
              <a:lnSpc>
                <a:spcPct val="93000"/>
              </a:lnSpc>
              <a:spcBef>
                <a:spcPct val="0"/>
              </a:spcBef>
              <a:spcAft>
                <a:spcPts val="1032"/>
              </a:spcAft>
              <a:buClr>
                <a:srgbClr val="000000"/>
              </a:buClr>
              <a:buSzPct val="100000"/>
              <a:buFont typeface="Arial" pitchFamily="34" charset="0"/>
              <a:buChar char="•"/>
              <a:tabLst/>
              <a:defRPr/>
            </a:pPr>
            <a:r>
              <a:rPr kumimoji="0" lang="en-US" sz="2300" b="0" i="0" u="none" strike="noStrike" kern="0" cap="none" spc="0" normalizeH="0" baseline="0" noProof="0" dirty="0" smtClean="0">
                <a:ln>
                  <a:noFill/>
                </a:ln>
                <a:solidFill>
                  <a:srgbClr val="000000"/>
                </a:solidFill>
                <a:effectLst/>
                <a:uLnTx/>
                <a:uFillTx/>
                <a:latin typeface="+mn-lt"/>
                <a:ea typeface="+mn-ea"/>
              </a:rPr>
              <a:t>Use the </a:t>
            </a:r>
            <a:r>
              <a:rPr kumimoji="0" lang="en-US" sz="2300" b="1" i="0" u="none" strike="noStrike" kern="0" cap="none" spc="0" normalizeH="0" baseline="0" noProof="0" dirty="0" smtClean="0">
                <a:ln>
                  <a:noFill/>
                </a:ln>
                <a:solidFill>
                  <a:srgbClr val="000000"/>
                </a:solidFill>
                <a:effectLst/>
                <a:uLnTx/>
                <a:uFillTx/>
                <a:latin typeface="+mn-lt"/>
                <a:ea typeface="+mn-ea"/>
              </a:rPr>
              <a:t>Context Help</a:t>
            </a:r>
            <a:r>
              <a:rPr kumimoji="0" lang="en-US" sz="2300" b="0" i="0" u="none" strike="noStrike" kern="0" cap="none" spc="0" normalizeH="0" baseline="0" noProof="0" dirty="0" smtClean="0">
                <a:ln>
                  <a:noFill/>
                </a:ln>
                <a:solidFill>
                  <a:srgbClr val="000000"/>
                </a:solidFill>
                <a:effectLst/>
                <a:uLnTx/>
                <a:uFillTx/>
                <a:latin typeface="+mn-lt"/>
                <a:ea typeface="+mn-ea"/>
              </a:rPr>
              <a:t> window to determine how to wire multi-plot data to Waveform Graphs and XY Graphs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7331" name="Picture 21" descr="loc_missing_art_imagefile_Chart mode comparison fp"/>
          <p:cNvPicPr>
            <a:picLocks noChangeAspect="1" noChangeArrowheads="1"/>
          </p:cNvPicPr>
          <p:nvPr/>
        </p:nvPicPr>
        <p:blipFill>
          <a:blip r:embed="rId3" cstate="print"/>
          <a:srcRect l="17010" t="20370" r="8763" b="10493"/>
          <a:stretch>
            <a:fillRect/>
          </a:stretch>
        </p:blipFill>
        <p:spPr bwMode="auto">
          <a:xfrm>
            <a:off x="4191000" y="1078673"/>
            <a:ext cx="4478338" cy="4876800"/>
          </a:xfrm>
          <a:prstGeom prst="rect">
            <a:avLst/>
          </a:prstGeom>
          <a:noFill/>
          <a:ln w="9525" algn="ctr">
            <a:noFill/>
            <a:miter lim="800000"/>
            <a:headEnd type="none" w="sm" len="sm"/>
            <a:tailEnd type="none" w="sm" len="sm"/>
          </a:ln>
        </p:spPr>
      </p:pic>
      <p:pic>
        <p:nvPicPr>
          <p:cNvPr id="227332" name="Picture 22" descr="loc_missing_art_imagefile_Chart mode comparison fp"/>
          <p:cNvPicPr>
            <a:picLocks noChangeAspect="1" noChangeArrowheads="1"/>
          </p:cNvPicPr>
          <p:nvPr/>
        </p:nvPicPr>
        <p:blipFill>
          <a:blip r:embed="rId4" cstate="print"/>
          <a:srcRect l="8836" t="13525" r="15996" b="7446"/>
          <a:stretch>
            <a:fillRect/>
          </a:stretch>
        </p:blipFill>
        <p:spPr bwMode="auto">
          <a:xfrm>
            <a:off x="701279" y="1143001"/>
            <a:ext cx="3121420" cy="4831031"/>
          </a:xfrm>
          <a:prstGeom prst="rect">
            <a:avLst/>
          </a:prstGeom>
          <a:noFill/>
          <a:ln w="9525" algn="ctr">
            <a:noFill/>
            <a:miter lim="800000"/>
            <a:headEnd type="none" w="sm" len="sm"/>
            <a:tailEnd type="none" w="sm" len="sm"/>
          </a:ln>
        </p:spPr>
      </p:pic>
      <p:sp>
        <p:nvSpPr>
          <p:cNvPr id="6" name="Rectangle 1"/>
          <p:cNvSpPr txBox="1">
            <a:spLocks noGrp="1" noChangeArrowheads="1"/>
          </p:cNvSpPr>
          <p:nvPr>
            <p:ph type="title"/>
          </p:nvPr>
        </p:nvSpPr>
        <p:spPr bwMode="auto">
          <a:xfrm>
            <a:off x="456481" y="180019"/>
            <a:ext cx="822672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Graphs </a:t>
            </a:r>
            <a:r>
              <a:rPr lang="en-US" sz="3600" i="1" dirty="0" smtClean="0">
                <a:solidFill>
                  <a:srgbClr val="0084D1"/>
                </a:solidFill>
                <a:latin typeface="Cambria" pitchFamily="16" charset="0"/>
              </a:rPr>
              <a:t>&amp;</a:t>
            </a:r>
            <a:r>
              <a:rPr lang="en-US" sz="3600" i="1" dirty="0" smtClean="0">
                <a:solidFill>
                  <a:srgbClr val="0084D1"/>
                </a:solidFill>
                <a:latin typeface="Cambria" pitchFamily="16" charset="0"/>
              </a:rPr>
              <a:t> </a:t>
            </a:r>
            <a:r>
              <a:rPr lang="en-US" sz="3600" i="1" dirty="0" smtClean="0">
                <a:solidFill>
                  <a:srgbClr val="0084D1"/>
                </a:solidFill>
                <a:latin typeface="Cambria" pitchFamily="16" charset="0"/>
              </a:rPr>
              <a:t>Charts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7"/>
          <p:cNvSpPr>
            <a:spLocks noGrp="1" noChangeArrowheads="1"/>
          </p:cNvSpPr>
          <p:nvPr>
            <p:ph idx="1"/>
          </p:nvPr>
        </p:nvSpPr>
        <p:spPr>
          <a:xfrm>
            <a:off x="456481" y="1355182"/>
            <a:ext cx="8226720" cy="4524955"/>
          </a:xfrm>
        </p:spPr>
        <p:txBody>
          <a:bodyPr/>
          <a:lstStyle/>
          <a:p>
            <a:pPr lvl="1" eaLnBrk="1" hangingPunct="1">
              <a:buFont typeface="Arial" pitchFamily="34" charset="0"/>
              <a:buChar char="•"/>
            </a:pPr>
            <a:r>
              <a:rPr lang="en-US" dirty="0" smtClean="0"/>
              <a:t>Right-click the chart and select </a:t>
            </a:r>
            <a:r>
              <a:rPr lang="en-US" b="1" dirty="0" err="1" smtClean="0"/>
              <a:t>Advanced»Update</a:t>
            </a:r>
            <a:r>
              <a:rPr lang="en-US" b="1" dirty="0" smtClean="0"/>
              <a:t> Mode </a:t>
            </a:r>
            <a:r>
              <a:rPr lang="en-US" dirty="0" smtClean="0"/>
              <a:t>from the shortcut menu</a:t>
            </a:r>
          </a:p>
          <a:p>
            <a:pPr lvl="1" eaLnBrk="1" hangingPunct="1">
              <a:buFont typeface="Arial" pitchFamily="34" charset="0"/>
              <a:buChar char="•"/>
            </a:pPr>
            <a:r>
              <a:rPr lang="en-US" dirty="0" smtClean="0"/>
              <a:t>Strip chart is the default update mode</a:t>
            </a:r>
          </a:p>
          <a:p>
            <a:pPr lvl="1" eaLnBrk="1" hangingPunct="1">
              <a:buFont typeface="Arial" pitchFamily="34" charset="0"/>
              <a:buChar char="•"/>
            </a:pPr>
            <a:r>
              <a:rPr lang="en-US" dirty="0" smtClean="0"/>
              <a:t>Scope chart and Sweep chart modes display plots significantly faster than the strip chart mode</a:t>
            </a:r>
          </a:p>
        </p:txBody>
      </p:sp>
      <p:pic>
        <p:nvPicPr>
          <p:cNvPr id="226308" name="Picture 5" descr="chartmodes.bmp"/>
          <p:cNvPicPr>
            <a:picLocks noChangeAspect="1" noChangeArrowheads="1"/>
          </p:cNvPicPr>
          <p:nvPr/>
        </p:nvPicPr>
        <p:blipFill>
          <a:blip r:embed="rId3" cstate="print"/>
          <a:srcRect/>
          <a:stretch>
            <a:fillRect/>
          </a:stretch>
        </p:blipFill>
        <p:spPr bwMode="auto">
          <a:xfrm>
            <a:off x="355679" y="3636381"/>
            <a:ext cx="8458200" cy="2320925"/>
          </a:xfrm>
          <a:prstGeom prst="rect">
            <a:avLst/>
          </a:prstGeom>
          <a:noFill/>
          <a:ln w="9525">
            <a:noFill/>
            <a:miter lim="800000"/>
            <a:headEnd/>
            <a:tailEnd/>
          </a:ln>
        </p:spPr>
      </p:pic>
      <p:sp>
        <p:nvSpPr>
          <p:cNvPr id="6"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Chart Update Modes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Comparing Graphs </a:t>
            </a:r>
            <a:r>
              <a:rPr lang="en-US" sz="4000" i="1" smtClean="0">
                <a:solidFill>
                  <a:srgbClr val="0084D1"/>
                </a:solidFill>
                <a:latin typeface="Cambria" pitchFamily="16" charset="0"/>
              </a:rPr>
              <a:t>and Charts</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494845"/>
            <a:ext cx="8153400" cy="4524955"/>
          </a:xfrm>
        </p:spPr>
        <p:txBody>
          <a:bodyPr/>
          <a:lstStyle/>
          <a:p>
            <a:pPr marL="457200" lvl="0" indent="-457200">
              <a:buFont typeface="Wingdings" pitchFamily="2" charset="2"/>
              <a:buChar char="Ø"/>
            </a:pPr>
            <a:r>
              <a:rPr lang="en-US" dirty="0" smtClean="0"/>
              <a:t>Anticipation, detection, and resolution of warnings and </a:t>
            </a:r>
            <a:r>
              <a:rPr lang="en-US" dirty="0" smtClean="0"/>
              <a:t>errors</a:t>
            </a:r>
          </a:p>
          <a:p>
            <a:pPr lvl="0"/>
            <a:endParaRPr lang="en-US" dirty="0" smtClean="0"/>
          </a:p>
          <a:p>
            <a:pPr marL="392113" lvl="4" indent="-392113">
              <a:buFont typeface="Arial Narrow" pitchFamily="34" charset="0"/>
              <a:buNone/>
            </a:pPr>
            <a:r>
              <a:rPr lang="en-US" sz="2400" dirty="0" smtClean="0"/>
              <a:t>Essential for:</a:t>
            </a:r>
          </a:p>
          <a:p>
            <a:pPr marL="392113" lvl="4" indent="-392113">
              <a:buFont typeface="Arial" pitchFamily="34" charset="0"/>
              <a:buChar char="•"/>
            </a:pPr>
            <a:r>
              <a:rPr lang="en-US" sz="2400" dirty="0" smtClean="0"/>
              <a:t>Debugging - helps </a:t>
            </a:r>
            <a:r>
              <a:rPr lang="en-US" sz="2400" dirty="0" smtClean="0"/>
              <a:t>to catch programming errors</a:t>
            </a:r>
          </a:p>
          <a:p>
            <a:pPr marL="392113" lvl="4" indent="-392113">
              <a:buFont typeface="Arial" pitchFamily="34" charset="0"/>
              <a:buChar char="•"/>
            </a:pPr>
            <a:r>
              <a:rPr lang="en-US" sz="2400" dirty="0" smtClean="0"/>
              <a:t>Stress </a:t>
            </a:r>
            <a:r>
              <a:rPr lang="en-US" sz="2400" dirty="0" smtClean="0"/>
              <a:t>testing - helps </a:t>
            </a:r>
            <a:r>
              <a:rPr lang="en-US" sz="2400" dirty="0" smtClean="0"/>
              <a:t>to test application boundary cases</a:t>
            </a:r>
          </a:p>
          <a:p>
            <a:pPr marL="392113" lvl="4" indent="-392113">
              <a:buFont typeface="Arial" pitchFamily="34" charset="0"/>
              <a:buChar char="•"/>
            </a:pPr>
            <a:r>
              <a:rPr lang="en-US" sz="2400" dirty="0" smtClean="0"/>
              <a:t>Robustness - helps </a:t>
            </a:r>
            <a:r>
              <a:rPr lang="en-US" sz="2400" dirty="0" smtClean="0"/>
              <a:t>detect errors introduced by system and environment differences  </a:t>
            </a:r>
          </a:p>
          <a:p>
            <a:pPr lvl="0"/>
            <a:endParaRPr lang="en-US" dirty="0" smtClean="0"/>
          </a:p>
          <a:p>
            <a:endParaRPr lang="en-US" dirty="0"/>
          </a:p>
        </p:txBody>
      </p:sp>
      <p:sp>
        <p:nvSpPr>
          <p:cNvPr id="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Handling</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b="1" dirty="0" smtClean="0"/>
              <a:t>Automatic</a:t>
            </a:r>
            <a:r>
              <a:rPr lang="en-US" dirty="0" smtClean="0"/>
              <a:t>: if error out is left </a:t>
            </a:r>
            <a:r>
              <a:rPr lang="en-US" u="sng" dirty="0" smtClean="0"/>
              <a:t>unwired</a:t>
            </a:r>
            <a:r>
              <a:rPr lang="en-US" dirty="0" smtClean="0"/>
              <a:t>, LabVIEW will handle it automatically (dialog box</a:t>
            </a:r>
            <a:r>
              <a:rPr lang="en-US" dirty="0" smtClean="0"/>
              <a:t>)</a:t>
            </a:r>
          </a:p>
          <a:p>
            <a:endParaRPr lang="en-US" dirty="0" smtClean="0"/>
          </a:p>
          <a:p>
            <a:r>
              <a:rPr lang="en-US" b="1" dirty="0" smtClean="0"/>
              <a:t>Manual</a:t>
            </a:r>
            <a:r>
              <a:rPr lang="en-US" dirty="0" smtClean="0"/>
              <a:t>:  wiring the error out terminal means manual error handling is </a:t>
            </a:r>
            <a:r>
              <a:rPr lang="en-US" dirty="0" err="1" smtClean="0"/>
              <a:t>occuring</a:t>
            </a:r>
            <a:r>
              <a:rPr lang="en-US" dirty="0" smtClean="0"/>
              <a:t>- you decide what to do with the error.  </a:t>
            </a:r>
          </a:p>
          <a:p>
            <a:endParaRPr lang="en-US" dirty="0" smtClean="0"/>
          </a:p>
          <a:p>
            <a:pPr marL="311045" lvl="1" indent="-311045">
              <a:spcAft>
                <a:spcPts val="1293"/>
              </a:spcAft>
            </a:pPr>
            <a:r>
              <a:rPr lang="en-US" dirty="0" smtClean="0"/>
              <a:t>Remember... without a mechanism to check for errors, you know only that the VI does not work properly</a:t>
            </a:r>
          </a:p>
          <a:p>
            <a:endParaRPr lang="en-US" dirty="0"/>
          </a:p>
        </p:txBody>
      </p:sp>
      <p:sp>
        <p:nvSpPr>
          <p:cNvPr id="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a:t>
            </a:r>
            <a:r>
              <a:rPr lang="en-US" sz="3600" i="1" dirty="0" smtClean="0">
                <a:solidFill>
                  <a:srgbClr val="0084D1"/>
                </a:solidFill>
                <a:latin typeface="Cambria" pitchFamily="16" charset="0"/>
              </a:rPr>
              <a:t>Handling: Types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type="body" idx="4294967295"/>
          </p:nvPr>
        </p:nvSpPr>
        <p:spPr>
          <a:xfrm>
            <a:off x="456481" y="1604329"/>
            <a:ext cx="8228160" cy="4444307"/>
          </a:xfrm>
          <a:ln/>
        </p:spPr>
        <p:txBody>
          <a:bodyPr/>
          <a:lstStyle/>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Review of Workshop 5</a:t>
            </a:r>
          </a:p>
          <a:p>
            <a:pPr marL="391686" indent="-293764">
              <a:lnSpc>
                <a:spcPct val="150000"/>
              </a:lnSpc>
              <a:spcAft>
                <a:spcPct val="0"/>
              </a:spcAft>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Graphs </a:t>
            </a:r>
            <a:r>
              <a:rPr lang="en-US" sz="2400" dirty="0" smtClean="0"/>
              <a:t>&amp; Charts</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Error Handling</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Debugging </a:t>
            </a:r>
            <a:endParaRPr lang="en-US" sz="16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rtlCol="0">
            <a:noAutofit/>
          </a:bodyPr>
          <a:lstStyle/>
          <a:p>
            <a:pPr fontAlgn="auto">
              <a:spcAft>
                <a:spcPts val="0"/>
              </a:spcAft>
              <a:defRPr/>
            </a:pPr>
            <a:r>
              <a:rPr lang="en-US" sz="2400" dirty="0" smtClean="0">
                <a:solidFill>
                  <a:srgbClr val="FF0000"/>
                </a:solidFill>
              </a:rPr>
              <a:t>Error</a:t>
            </a:r>
          </a:p>
          <a:p>
            <a:pPr fontAlgn="auto">
              <a:spcAft>
                <a:spcPts val="0"/>
              </a:spcAft>
              <a:defRPr/>
            </a:pPr>
            <a:r>
              <a:rPr lang="en-US" sz="2400" dirty="0" smtClean="0"/>
              <a:t>Status = </a:t>
            </a:r>
            <a:r>
              <a:rPr lang="en-US" sz="2400" dirty="0" smtClean="0"/>
              <a:t>TRUE</a:t>
            </a:r>
            <a:endParaRPr lang="en-US" sz="2400" dirty="0"/>
          </a:p>
        </p:txBody>
      </p:sp>
      <p:pic>
        <p:nvPicPr>
          <p:cNvPr id="314372" name="Content Placeholder 7" descr="loc_env_VISA_error.bmp"/>
          <p:cNvPicPr>
            <a:picLocks noGrp="1" noChangeAspect="1"/>
          </p:cNvPicPr>
          <p:nvPr>
            <p:ph sz="half" idx="2"/>
          </p:nvPr>
        </p:nvPicPr>
        <p:blipFill>
          <a:blip r:embed="rId3" cstate="print"/>
          <a:srcRect/>
          <a:stretch>
            <a:fillRect/>
          </a:stretch>
        </p:blipFill>
        <p:spPr>
          <a:xfrm>
            <a:off x="152400" y="2514600"/>
            <a:ext cx="4368800" cy="2886075"/>
          </a:xfrm>
        </p:spPr>
      </p:pic>
      <p:sp>
        <p:nvSpPr>
          <p:cNvPr id="6" name="Text Placeholder 5"/>
          <p:cNvSpPr>
            <a:spLocks noGrp="1"/>
          </p:cNvSpPr>
          <p:nvPr>
            <p:ph type="body" sz="quarter" idx="3"/>
          </p:nvPr>
        </p:nvSpPr>
        <p:spPr>
          <a:xfrm>
            <a:off x="4645440" y="1447801"/>
            <a:ext cx="4498559" cy="990600"/>
          </a:xfrm>
        </p:spPr>
        <p:txBody>
          <a:bodyPr rtlCol="0">
            <a:noAutofit/>
          </a:bodyPr>
          <a:lstStyle/>
          <a:p>
            <a:pPr fontAlgn="auto">
              <a:spcAft>
                <a:spcPts val="0"/>
              </a:spcAft>
              <a:defRPr/>
            </a:pPr>
            <a:r>
              <a:rPr lang="en-US" dirty="0" smtClean="0">
                <a:solidFill>
                  <a:srgbClr val="00B050"/>
                </a:solidFill>
              </a:rPr>
              <a:t>Warning</a:t>
            </a:r>
          </a:p>
          <a:p>
            <a:pPr fontAlgn="auto">
              <a:spcAft>
                <a:spcPts val="0"/>
              </a:spcAft>
              <a:defRPr/>
            </a:pPr>
            <a:r>
              <a:rPr lang="en-US" dirty="0" smtClean="0"/>
              <a:t>Status = </a:t>
            </a:r>
            <a:r>
              <a:rPr lang="en-US" dirty="0" smtClean="0"/>
              <a:t>FALSE </a:t>
            </a:r>
          </a:p>
          <a:p>
            <a:pPr fontAlgn="auto">
              <a:spcAft>
                <a:spcPts val="0"/>
              </a:spcAft>
              <a:defRPr/>
            </a:pPr>
            <a:r>
              <a:rPr lang="en-US" dirty="0" smtClean="0"/>
              <a:t>Code </a:t>
            </a:r>
            <a:r>
              <a:rPr lang="en-US" dirty="0" smtClean="0"/>
              <a:t>is </a:t>
            </a:r>
            <a:r>
              <a:rPr lang="en-US" dirty="0" smtClean="0"/>
              <a:t>non-zero</a:t>
            </a:r>
            <a:endParaRPr lang="en-US" dirty="0"/>
          </a:p>
        </p:txBody>
      </p:sp>
      <p:pic>
        <p:nvPicPr>
          <p:cNvPr id="314374" name="Content Placeholder 10" descr="loc_env_VISA_warning.bmp"/>
          <p:cNvPicPr>
            <a:picLocks noGrp="1" noChangeAspect="1"/>
          </p:cNvPicPr>
          <p:nvPr>
            <p:ph sz="quarter" idx="4"/>
          </p:nvPr>
        </p:nvPicPr>
        <p:blipFill>
          <a:blip r:embed="rId4" cstate="print"/>
          <a:srcRect/>
          <a:stretch>
            <a:fillRect/>
          </a:stretch>
        </p:blipFill>
        <p:spPr>
          <a:xfrm>
            <a:off x="4622800" y="2514600"/>
            <a:ext cx="4368800" cy="2886075"/>
          </a:xfrm>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Errors vs. Warnings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3162300" y="3979409"/>
            <a:ext cx="1028700" cy="973591"/>
          </a:xfrm>
          <a:prstGeom prst="rect">
            <a:avLst/>
          </a:prstGeom>
          <a:noFill/>
          <a:ln w="9525">
            <a:noFill/>
            <a:miter lim="800000"/>
            <a:headEnd/>
            <a:tailEnd/>
          </a:ln>
        </p:spPr>
      </p:pic>
      <p:pic>
        <p:nvPicPr>
          <p:cNvPr id="7" name="Picture 4" descr="loc_bd_SimpleErrorHandlerVI.bmp"/>
          <p:cNvPicPr>
            <a:picLocks noChangeAspect="1"/>
          </p:cNvPicPr>
          <p:nvPr/>
        </p:nvPicPr>
        <p:blipFill>
          <a:blip r:embed="rId4" cstate="print"/>
          <a:srcRect/>
          <a:stretch>
            <a:fillRect/>
          </a:stretch>
        </p:blipFill>
        <p:spPr bwMode="auto">
          <a:xfrm>
            <a:off x="6324600" y="2362200"/>
            <a:ext cx="2835275" cy="838200"/>
          </a:xfrm>
          <a:prstGeom prst="rect">
            <a:avLst/>
          </a:prstGeom>
          <a:noFill/>
          <a:ln w="9525">
            <a:noFill/>
            <a:miter lim="800000"/>
            <a:headEnd/>
            <a:tailEnd/>
          </a:ln>
        </p:spPr>
      </p:pic>
      <p:sp>
        <p:nvSpPr>
          <p:cNvPr id="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Handling: Functions</a:t>
            </a:r>
            <a:endParaRPr lang="en-US" sz="3600" i="1" dirty="0">
              <a:solidFill>
                <a:srgbClr val="0084D1"/>
              </a:solidFill>
              <a:latin typeface="Cambria" pitchFamily="16" charset="0"/>
            </a:endParaRPr>
          </a:p>
        </p:txBody>
      </p:sp>
      <p:pic>
        <p:nvPicPr>
          <p:cNvPr id="1026" name="Picture 2"/>
          <p:cNvPicPr>
            <a:picLocks noChangeAspect="1" noChangeArrowheads="1"/>
          </p:cNvPicPr>
          <p:nvPr/>
        </p:nvPicPr>
        <p:blipFill>
          <a:blip r:embed="rId5" cstate="print"/>
          <a:srcRect/>
          <a:stretch>
            <a:fillRect/>
          </a:stretch>
        </p:blipFill>
        <p:spPr bwMode="auto">
          <a:xfrm>
            <a:off x="4648200" y="1295400"/>
            <a:ext cx="895350" cy="895350"/>
          </a:xfrm>
          <a:prstGeom prst="rect">
            <a:avLst/>
          </a:prstGeom>
          <a:noFill/>
          <a:ln w="9525">
            <a:noFill/>
            <a:miter lim="800000"/>
            <a:headEnd/>
            <a:tailEnd/>
          </a:ln>
        </p:spPr>
      </p:pic>
      <p:pic>
        <p:nvPicPr>
          <p:cNvPr id="6" name="Picture 6" descr="loc_env_simpleErrorHandlerOptions.bmp"/>
          <p:cNvPicPr>
            <a:picLocks noChangeAspect="1"/>
          </p:cNvPicPr>
          <p:nvPr/>
        </p:nvPicPr>
        <p:blipFill>
          <a:blip r:embed="rId6" cstate="print"/>
          <a:srcRect/>
          <a:stretch>
            <a:fillRect/>
          </a:stretch>
        </p:blipFill>
        <p:spPr bwMode="auto">
          <a:xfrm>
            <a:off x="6324600" y="3048000"/>
            <a:ext cx="2727325" cy="1524000"/>
          </a:xfrm>
          <a:prstGeom prst="rect">
            <a:avLst/>
          </a:prstGeom>
          <a:noFill/>
          <a:ln w="9525">
            <a:noFill/>
            <a:miter lim="800000"/>
            <a:headEnd/>
            <a:tailEnd/>
          </a:ln>
        </p:spPr>
      </p:pic>
      <p:sp>
        <p:nvSpPr>
          <p:cNvPr id="9" name="Content Placeholder 8"/>
          <p:cNvSpPr>
            <a:spLocks noGrp="1"/>
          </p:cNvSpPr>
          <p:nvPr>
            <p:ph idx="1"/>
          </p:nvPr>
        </p:nvSpPr>
        <p:spPr/>
        <p:txBody>
          <a:bodyPr/>
          <a:lstStyle/>
          <a:p>
            <a:r>
              <a:rPr lang="en-US" dirty="0" smtClean="0"/>
              <a:t>Simple Error Handler VI</a:t>
            </a:r>
          </a:p>
          <a:p>
            <a:pPr lvl="1">
              <a:buFont typeface="Arial" pitchFamily="34" charset="0"/>
              <a:buChar char="•"/>
            </a:pPr>
            <a:r>
              <a:rPr lang="en-US" dirty="0" smtClean="0"/>
              <a:t>creates a pop-up dialog box to notify user of error that has </a:t>
            </a:r>
            <a:r>
              <a:rPr lang="en-US" dirty="0" smtClean="0"/>
              <a:t>occurred</a:t>
            </a:r>
          </a:p>
          <a:p>
            <a:pPr lvl="1">
              <a:buFont typeface="Arial" pitchFamily="34" charset="0"/>
              <a:buChar char="•"/>
            </a:pPr>
            <a:r>
              <a:rPr lang="en-US" dirty="0" smtClean="0"/>
              <a:t>Configurable to handle warnings, too</a:t>
            </a:r>
          </a:p>
          <a:p>
            <a:pPr lvl="1">
              <a:buFont typeface="Arial" pitchFamily="34" charset="0"/>
              <a:buChar char="•"/>
            </a:pPr>
            <a:r>
              <a:rPr lang="en-US" dirty="0" smtClean="0"/>
              <a:t>Avoid using in </a:t>
            </a:r>
            <a:r>
              <a:rPr lang="en-US" dirty="0" err="1" smtClean="0"/>
              <a:t>subVIs</a:t>
            </a:r>
            <a:endParaRPr lang="en-US" dirty="0" smtClean="0"/>
          </a:p>
          <a:p>
            <a:pPr lvl="1">
              <a:buFont typeface="Arial" pitchFamily="34" charset="0"/>
              <a:buChar char="•"/>
            </a:pPr>
            <a:endParaRPr lang="en-US" sz="800" dirty="0" smtClean="0"/>
          </a:p>
          <a:p>
            <a:r>
              <a:rPr lang="en-US" dirty="0" smtClean="0"/>
              <a:t>Merge Error VI</a:t>
            </a:r>
          </a:p>
          <a:p>
            <a:pPr lvl="1">
              <a:buFont typeface="Arial" pitchFamily="34" charset="0"/>
              <a:buChar char="•"/>
            </a:pPr>
            <a:r>
              <a:rPr lang="en-US" dirty="0" smtClean="0"/>
              <a:t>combines multiple error wires into a single error wire </a:t>
            </a:r>
          </a:p>
          <a:p>
            <a:pPr lvl="1">
              <a:buFont typeface="Arial" pitchFamily="34" charset="0"/>
              <a:buChar char="•"/>
            </a:pPr>
            <a:r>
              <a:rPr lang="en-US" dirty="0" smtClean="0"/>
              <a:t>error received on the top most input will be passed out, others will be ignored</a:t>
            </a:r>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3" name="Content Placeholder 3"/>
          <p:cNvSpPr>
            <a:spLocks noGrp="1"/>
          </p:cNvSpPr>
          <p:nvPr>
            <p:ph idx="1"/>
          </p:nvPr>
        </p:nvSpPr>
        <p:spPr>
          <a:xfrm>
            <a:off x="456481" y="1604329"/>
            <a:ext cx="8077919" cy="4524955"/>
          </a:xfrm>
        </p:spPr>
        <p:txBody>
          <a:bodyPr/>
          <a:lstStyle/>
          <a:p>
            <a:pPr lvl="1">
              <a:buFont typeface="Arial" pitchFamily="34" charset="0"/>
              <a:buChar char="•"/>
            </a:pPr>
            <a:r>
              <a:rPr lang="en-US" dirty="0" smtClean="0"/>
              <a:t>Use error wires to propagate </a:t>
            </a:r>
            <a:r>
              <a:rPr lang="en-US" dirty="0" smtClean="0"/>
              <a:t>errors </a:t>
            </a:r>
            <a:r>
              <a:rPr lang="en-US" dirty="0" smtClean="0"/>
              <a:t>along and handle appropriately </a:t>
            </a:r>
          </a:p>
          <a:p>
            <a:pPr lvl="1"/>
            <a:endParaRPr lang="en-US" sz="800" dirty="0" smtClean="0"/>
          </a:p>
          <a:p>
            <a:pPr lvl="1">
              <a:buFont typeface="Arial" pitchFamily="34" charset="0"/>
              <a:buChar char="•"/>
            </a:pPr>
            <a:r>
              <a:rPr lang="en-US" dirty="0" smtClean="0"/>
              <a:t>Merge errors from different wire paths</a:t>
            </a:r>
          </a:p>
        </p:txBody>
      </p:sp>
      <p:pic>
        <p:nvPicPr>
          <p:cNvPr id="312324" name="Picture 4" descr="loc_bd_MergeErrorsFromTwoChains.bmp"/>
          <p:cNvPicPr>
            <a:picLocks noChangeAspect="1"/>
          </p:cNvPicPr>
          <p:nvPr/>
        </p:nvPicPr>
        <p:blipFill>
          <a:blip r:embed="rId3" cstate="print"/>
          <a:srcRect/>
          <a:stretch>
            <a:fillRect/>
          </a:stretch>
        </p:blipFill>
        <p:spPr bwMode="auto">
          <a:xfrm>
            <a:off x="669925" y="3429000"/>
            <a:ext cx="7788275" cy="2387600"/>
          </a:xfrm>
          <a:prstGeom prst="rect">
            <a:avLst/>
          </a:prstGeom>
          <a:noFill/>
          <a:ln w="9525">
            <a:noFill/>
            <a:miter lim="800000"/>
            <a:headEnd/>
            <a:tailEnd/>
          </a:ln>
        </p:spPr>
      </p:pic>
      <p:sp>
        <p:nvSpPr>
          <p:cNvPr id="8" name="Rectangle 1"/>
          <p:cNvSpPr txBox="1">
            <a:spLocks noGrp="1" noChangeArrowheads="1"/>
          </p:cNvSpPr>
          <p:nvPr>
            <p:ph type="title"/>
          </p:nvPr>
        </p:nvSpPr>
        <p:spPr bwMode="auto">
          <a:xfrm>
            <a:off x="457200" y="273629"/>
            <a:ext cx="822672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a:t>
            </a:r>
            <a:r>
              <a:rPr lang="en-US" sz="3600" i="1" dirty="0" smtClean="0">
                <a:solidFill>
                  <a:srgbClr val="0084D1"/>
                </a:solidFill>
                <a:latin typeface="Cambria" pitchFamily="16" charset="0"/>
              </a:rPr>
              <a:t>Handling: Detection and Reporting</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9" name="Content Placeholder 3"/>
          <p:cNvSpPr>
            <a:spLocks noGrp="1"/>
          </p:cNvSpPr>
          <p:nvPr>
            <p:ph idx="1"/>
          </p:nvPr>
        </p:nvSpPr>
        <p:spPr>
          <a:xfrm>
            <a:off x="456481" y="1604329"/>
            <a:ext cx="8001719" cy="4524955"/>
          </a:xfrm>
        </p:spPr>
        <p:txBody>
          <a:bodyPr/>
          <a:lstStyle/>
          <a:p>
            <a:pPr lvl="1">
              <a:buFont typeface="Arial" pitchFamily="34" charset="0"/>
              <a:buChar char="•"/>
            </a:pPr>
            <a:r>
              <a:rPr lang="en-US" dirty="0" smtClean="0"/>
              <a:t>Use shift-registers to detect errors and warnings in all loop </a:t>
            </a:r>
            <a:r>
              <a:rPr lang="en-US" dirty="0" smtClean="0"/>
              <a:t>iterations</a:t>
            </a:r>
          </a:p>
          <a:p>
            <a:pPr lvl="1"/>
            <a:endParaRPr lang="en-US" sz="800" dirty="0" smtClean="0"/>
          </a:p>
          <a:p>
            <a:pPr lvl="1">
              <a:buFont typeface="Arial" pitchFamily="34" charset="0"/>
              <a:buChar char="•"/>
            </a:pPr>
            <a:r>
              <a:rPr lang="en-US" dirty="0" smtClean="0"/>
              <a:t>Use error status as a condition to stop a loop</a:t>
            </a:r>
          </a:p>
          <a:p>
            <a:pPr lvl="2">
              <a:buFont typeface="Arial" pitchFamily="34" charset="0"/>
              <a:buChar char="•"/>
            </a:pPr>
            <a:r>
              <a:rPr lang="en-US" dirty="0" smtClean="0"/>
              <a:t>While Loops</a:t>
            </a:r>
          </a:p>
          <a:p>
            <a:pPr lvl="2">
              <a:buFont typeface="Arial" pitchFamily="34" charset="0"/>
              <a:buChar char="•"/>
            </a:pPr>
            <a:r>
              <a:rPr lang="en-US" dirty="0" smtClean="0"/>
              <a:t>Conditional For Loops</a:t>
            </a:r>
          </a:p>
        </p:txBody>
      </p:sp>
      <p:pic>
        <p:nvPicPr>
          <p:cNvPr id="316420" name="Picture 4" descr="loc_bd_Conditional For Loop.bmp"/>
          <p:cNvPicPr>
            <a:picLocks noChangeAspect="1"/>
          </p:cNvPicPr>
          <p:nvPr/>
        </p:nvPicPr>
        <p:blipFill>
          <a:blip r:embed="rId3" cstate="print"/>
          <a:srcRect/>
          <a:stretch>
            <a:fillRect/>
          </a:stretch>
        </p:blipFill>
        <p:spPr bwMode="auto">
          <a:xfrm>
            <a:off x="2286000" y="4191000"/>
            <a:ext cx="4787900" cy="1600200"/>
          </a:xfrm>
          <a:prstGeom prst="rect">
            <a:avLst/>
          </a:prstGeom>
          <a:noFill/>
          <a:ln w="9525">
            <a:noFill/>
            <a:miter lim="800000"/>
            <a:headEnd/>
            <a:tailEnd/>
          </a:ln>
        </p:spPr>
      </p:pic>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Handling: </a:t>
            </a:r>
            <a:r>
              <a:rPr lang="en-US" sz="3600" i="1" dirty="0" smtClean="0">
                <a:solidFill>
                  <a:srgbClr val="0084D1"/>
                </a:solidFill>
                <a:latin typeface="Cambria" pitchFamily="16" charset="0"/>
              </a:rPr>
              <a:t>With Loops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p:txBody>
          <a:bodyPr/>
          <a:lstStyle/>
          <a:p>
            <a:pPr lvl="1" eaLnBrk="1" hangingPunct="1">
              <a:buFont typeface="Arial" pitchFamily="34" charset="0"/>
              <a:buChar char="•"/>
            </a:pPr>
            <a:r>
              <a:rPr lang="en-US" dirty="0" smtClean="0"/>
              <a:t>Use a Case structure to handle errors passed into the </a:t>
            </a:r>
            <a:r>
              <a:rPr lang="en-US" dirty="0" err="1" smtClean="0"/>
              <a:t>subVI</a:t>
            </a:r>
            <a:endParaRPr lang="en-US" dirty="0" smtClean="0"/>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24</a:t>
            </a:fld>
            <a:endParaRPr lang="en-US" b="1">
              <a:solidFill>
                <a:srgbClr val="FFFFFF"/>
              </a:solidFill>
            </a:endParaRPr>
          </a:p>
        </p:txBody>
      </p:sp>
      <p:pic>
        <p:nvPicPr>
          <p:cNvPr id="355333" name="Picture 4" descr="loc_bd_determine_warnings-noerror.bmp"/>
          <p:cNvPicPr>
            <a:picLocks noChangeAspect="1" noChangeArrowheads="1"/>
          </p:cNvPicPr>
          <p:nvPr/>
        </p:nvPicPr>
        <p:blipFill>
          <a:blip r:embed="rId3" cstate="print"/>
          <a:srcRect/>
          <a:stretch>
            <a:fillRect/>
          </a:stretch>
        </p:blipFill>
        <p:spPr bwMode="auto">
          <a:xfrm>
            <a:off x="609600" y="2438401"/>
            <a:ext cx="5853113" cy="2779713"/>
          </a:xfrm>
          <a:prstGeom prst="rect">
            <a:avLst/>
          </a:prstGeom>
          <a:ln>
            <a:noFill/>
          </a:ln>
          <a:effectLst>
            <a:outerShdw blurRad="292100" dist="139700" dir="2700000" algn="tl" rotWithShape="0">
              <a:srgbClr val="333333">
                <a:alpha val="65000"/>
              </a:srgbClr>
            </a:outerShdw>
          </a:effectLst>
        </p:spPr>
      </p:pic>
      <p:pic>
        <p:nvPicPr>
          <p:cNvPr id="355334" name="Picture 5" descr="loc_bd_determine_warnings-error.bmp"/>
          <p:cNvPicPr>
            <a:picLocks noChangeAspect="1" noChangeArrowheads="1"/>
          </p:cNvPicPr>
          <p:nvPr/>
        </p:nvPicPr>
        <p:blipFill>
          <a:blip r:embed="rId4" cstate="print"/>
          <a:srcRect/>
          <a:stretch>
            <a:fillRect/>
          </a:stretch>
        </p:blipFill>
        <p:spPr bwMode="auto">
          <a:xfrm>
            <a:off x="3224999" y="3498127"/>
            <a:ext cx="5490121" cy="2529851"/>
          </a:xfrm>
          <a:prstGeom prst="rect">
            <a:avLst/>
          </a:prstGeom>
          <a:ln>
            <a:noFill/>
          </a:ln>
          <a:effectLst>
            <a:outerShdw blurRad="292100" dist="139700" dir="2700000" algn="tl" rotWithShape="0">
              <a:srgbClr val="333333">
                <a:alpha val="65000"/>
              </a:srgbClr>
            </a:outerShdw>
          </a:effectLst>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Handling </a:t>
            </a:r>
            <a:r>
              <a:rPr lang="en-US" i="1" dirty="0" smtClean="0">
                <a:solidFill>
                  <a:srgbClr val="0084D1"/>
                </a:solidFill>
                <a:latin typeface="Cambria" pitchFamily="16" charset="0"/>
              </a:rPr>
              <a:t>Errors with </a:t>
            </a:r>
            <a:r>
              <a:rPr lang="en-US" i="1" dirty="0" err="1" smtClean="0">
                <a:solidFill>
                  <a:srgbClr val="0084D1"/>
                </a:solidFill>
                <a:latin typeface="Cambria" pitchFamily="16" charset="0"/>
              </a:rPr>
              <a:t>SubVIs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3" name="Content Placeholder 2"/>
          <p:cNvSpPr>
            <a:spLocks noGrp="1"/>
          </p:cNvSpPr>
          <p:nvPr>
            <p:ph idx="1"/>
          </p:nvPr>
        </p:nvSpPr>
        <p:spPr>
          <a:xfrm>
            <a:off x="456481" y="1371600"/>
            <a:ext cx="8226720" cy="4524955"/>
          </a:xfrm>
        </p:spPr>
        <p:txBody>
          <a:bodyPr/>
          <a:lstStyle/>
          <a:p>
            <a:pPr>
              <a:buFont typeface="Arial" pitchFamily="34" charset="0"/>
              <a:buChar char="•"/>
            </a:pPr>
            <a:r>
              <a:rPr lang="en-US" sz="2600" dirty="0" smtClean="0"/>
              <a:t>Refer to the LabVIEW Help for complete list of error code ranges:</a:t>
            </a:r>
          </a:p>
          <a:p>
            <a:pPr lvl="1">
              <a:buFont typeface="Arial" pitchFamily="34" charset="0"/>
              <a:buChar char="•"/>
            </a:pPr>
            <a:r>
              <a:rPr lang="en-US" sz="2200" b="1" dirty="0" smtClean="0"/>
              <a:t>Fundamentals » Running </a:t>
            </a:r>
            <a:r>
              <a:rPr lang="en-US" sz="2200" b="1" dirty="0" smtClean="0"/>
              <a:t>and Debugging </a:t>
            </a:r>
            <a:r>
              <a:rPr lang="en-US" sz="2200" b="1" dirty="0" smtClean="0"/>
              <a:t>Vis » How-To » Error </a:t>
            </a:r>
            <a:r>
              <a:rPr lang="en-US" sz="2200" b="1" dirty="0" smtClean="0"/>
              <a:t>Codes and </a:t>
            </a:r>
            <a:r>
              <a:rPr lang="en-US" sz="2200" b="1" dirty="0" smtClean="0"/>
              <a:t>Messages » Ranges </a:t>
            </a:r>
            <a:r>
              <a:rPr lang="en-US" sz="2200" b="1" dirty="0" smtClean="0"/>
              <a:t>of LabVIEW Error </a:t>
            </a:r>
            <a:r>
              <a:rPr lang="en-US" sz="2200" b="1" dirty="0" smtClean="0"/>
              <a:t>Codes</a:t>
            </a:r>
            <a:endParaRPr lang="en-US" sz="2200" dirty="0" smtClean="0"/>
          </a:p>
        </p:txBody>
      </p:sp>
      <p:sp>
        <p:nvSpPr>
          <p:cNvPr id="5"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Error </a:t>
            </a:r>
            <a:r>
              <a:rPr lang="en-US" sz="3600" i="1" dirty="0" smtClean="0">
                <a:solidFill>
                  <a:srgbClr val="0084D1"/>
                </a:solidFill>
                <a:latin typeface="Cambria" pitchFamily="16" charset="0"/>
              </a:rPr>
              <a:t>Code Ranges</a:t>
            </a:r>
            <a:endParaRPr lang="en-US" sz="3600" i="1" dirty="0">
              <a:solidFill>
                <a:srgbClr val="0084D1"/>
              </a:solidFill>
              <a:latin typeface="Cambria" pitchFamily="16" charset="0"/>
            </a:endParaRPr>
          </a:p>
        </p:txBody>
      </p:sp>
      <p:pic>
        <p:nvPicPr>
          <p:cNvPr id="1026" name="Picture 2"/>
          <p:cNvPicPr>
            <a:picLocks noChangeAspect="1" noChangeArrowheads="1"/>
          </p:cNvPicPr>
          <p:nvPr/>
        </p:nvPicPr>
        <p:blipFill>
          <a:blip r:embed="rId3" cstate="print"/>
          <a:srcRect/>
          <a:stretch>
            <a:fillRect/>
          </a:stretch>
        </p:blipFill>
        <p:spPr bwMode="auto">
          <a:xfrm>
            <a:off x="5486400" y="3276600"/>
            <a:ext cx="3324225" cy="2771775"/>
          </a:xfrm>
          <a:prstGeom prst="rect">
            <a:avLst/>
          </a:prstGeom>
          <a:noFill/>
          <a:ln w="9525">
            <a:noFill/>
            <a:miter lim="800000"/>
            <a:headEnd/>
            <a:tailEnd/>
          </a:ln>
        </p:spPr>
      </p:pic>
      <p:sp>
        <p:nvSpPr>
          <p:cNvPr id="7" name="Content Placeholder 2"/>
          <p:cNvSpPr txBox="1">
            <a:spLocks/>
          </p:cNvSpPr>
          <p:nvPr/>
        </p:nvSpPr>
        <p:spPr bwMode="auto">
          <a:xfrm>
            <a:off x="456481" y="3433129"/>
            <a:ext cx="4877519" cy="2510471"/>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marL="673930" marR="0" lvl="1" indent="-259204" algn="l" defTabSz="414726" rtl="0" eaLnBrk="1" fontAlgn="base" latinLnBrk="0" hangingPunct="1">
              <a:lnSpc>
                <a:spcPct val="93000"/>
              </a:lnSpc>
              <a:spcBef>
                <a:spcPct val="0"/>
              </a:spcBef>
              <a:spcAft>
                <a:spcPts val="1032"/>
              </a:spcAft>
              <a:buClr>
                <a:srgbClr val="000000"/>
              </a:buClr>
              <a:buSzPct val="100000"/>
              <a:buFont typeface="Arial" pitchFamily="34" charset="0"/>
              <a:buChar char="•"/>
              <a:tabLst/>
              <a:defRPr/>
            </a:pPr>
            <a:r>
              <a:rPr kumimoji="0" lang="en-US" sz="2200" b="0" i="0" u="none" strike="noStrike" kern="0" cap="none" spc="0" normalizeH="0" baseline="0" noProof="0" dirty="0" smtClean="0">
                <a:ln>
                  <a:noFill/>
                </a:ln>
                <a:solidFill>
                  <a:srgbClr val="000000"/>
                </a:solidFill>
                <a:effectLst/>
                <a:uLnTx/>
                <a:uFillTx/>
                <a:latin typeface="+mn-lt"/>
                <a:ea typeface="+mn-ea"/>
              </a:rPr>
              <a:t>Codes are subdivided into ranges according to product and VI grouping</a:t>
            </a:r>
          </a:p>
          <a:p>
            <a:pPr marL="673930" marR="0" lvl="1" indent="-259204" algn="l" defTabSz="414726" rtl="0" eaLnBrk="1" fontAlgn="base" latinLnBrk="0" hangingPunct="1">
              <a:lnSpc>
                <a:spcPct val="93000"/>
              </a:lnSpc>
              <a:spcBef>
                <a:spcPct val="0"/>
              </a:spcBef>
              <a:spcAft>
                <a:spcPts val="1032"/>
              </a:spcAft>
              <a:buClr>
                <a:srgbClr val="000000"/>
              </a:buClr>
              <a:buSzPct val="100000"/>
              <a:tabLst/>
              <a:defRPr/>
            </a:pPr>
            <a:endParaRPr kumimoji="0" lang="en-US" sz="800" b="0" i="0" u="none" strike="noStrike" kern="0" cap="none" spc="0" normalizeH="0" baseline="0" noProof="0" dirty="0" smtClean="0">
              <a:ln>
                <a:noFill/>
              </a:ln>
              <a:solidFill>
                <a:srgbClr val="000000"/>
              </a:solidFill>
              <a:effectLst/>
              <a:uLnTx/>
              <a:uFillTx/>
              <a:latin typeface="+mn-lt"/>
              <a:ea typeface="+mn-ea"/>
            </a:endParaRPr>
          </a:p>
          <a:p>
            <a:pPr marL="673930" marR="0" lvl="1" indent="-259204" algn="l" defTabSz="414726" rtl="0" eaLnBrk="1" fontAlgn="base" latinLnBrk="0" hangingPunct="1">
              <a:lnSpc>
                <a:spcPct val="93000"/>
              </a:lnSpc>
              <a:spcBef>
                <a:spcPct val="0"/>
              </a:spcBef>
              <a:spcAft>
                <a:spcPts val="1032"/>
              </a:spcAft>
              <a:buClr>
                <a:srgbClr val="000000"/>
              </a:buClr>
              <a:buSzPct val="100000"/>
              <a:buFont typeface="Arial" pitchFamily="34" charset="0"/>
              <a:buChar char="•"/>
              <a:tabLst/>
              <a:defRPr/>
            </a:pPr>
            <a:r>
              <a:rPr kumimoji="0" lang="en-US" sz="2200" b="0" i="0" u="none" strike="noStrike" kern="0" cap="none" spc="0" normalizeH="0" baseline="0" noProof="0" dirty="0" smtClean="0">
                <a:ln>
                  <a:noFill/>
                </a:ln>
                <a:solidFill>
                  <a:srgbClr val="000000"/>
                </a:solidFill>
                <a:effectLst/>
                <a:uLnTx/>
                <a:uFillTx/>
                <a:latin typeface="+mn-lt"/>
                <a:ea typeface="+mn-ea"/>
              </a:rPr>
              <a:t>Most codes are unique, but some error codes are used by more than one product or VI grouping</a:t>
            </a:r>
          </a:p>
          <a:p>
            <a:pPr marL="1036815" marR="0" lvl="2" indent="-207363" algn="l" defTabSz="414726" rtl="0" eaLnBrk="1" fontAlgn="base" latinLnBrk="0" hangingPunct="1">
              <a:lnSpc>
                <a:spcPct val="93000"/>
              </a:lnSpc>
              <a:spcBef>
                <a:spcPct val="0"/>
              </a:spcBef>
              <a:spcAft>
                <a:spcPts val="771"/>
              </a:spcAft>
              <a:buClr>
                <a:srgbClr val="000000"/>
              </a:buClr>
              <a:buSzPct val="100000"/>
              <a:buFont typeface="Arial" pitchFamily="34" charset="0"/>
              <a:buChar char="•"/>
              <a:tabLst/>
              <a:defRPr/>
            </a:pPr>
            <a:endParaRPr kumimoji="0" lang="en-US" sz="2000" b="1" i="0" u="none" strike="noStrike" kern="0" cap="none" spc="0" normalizeH="0" baseline="0" noProof="0" dirty="0" smtClean="0">
              <a:ln>
                <a:noFill/>
              </a:ln>
              <a:solidFill>
                <a:srgbClr val="000000"/>
              </a:solidFill>
              <a:effectLst/>
              <a:uLnTx/>
              <a:uFillTx/>
              <a:latin typeface="+mn-lt"/>
              <a:ea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6"/>
          <p:cNvSpPr>
            <a:spLocks noGrp="1" noChangeArrowheads="1"/>
          </p:cNvSpPr>
          <p:nvPr>
            <p:ph idx="1"/>
          </p:nvPr>
        </p:nvSpPr>
        <p:spPr>
          <a:xfrm>
            <a:off x="1066800" y="1604329"/>
            <a:ext cx="6778920" cy="4524955"/>
          </a:xfrm>
        </p:spPr>
        <p:txBody>
          <a:bodyPr/>
          <a:lstStyle/>
          <a:p>
            <a:pPr marL="0" indent="0" algn="ctr" eaLnBrk="1" hangingPunct="1">
              <a:buFontTx/>
              <a:buNone/>
            </a:pPr>
            <a:r>
              <a:rPr lang="en-US" dirty="0" smtClean="0"/>
              <a:t>Your VI isn’t broken, but you are getting unexpected data or </a:t>
            </a:r>
            <a:r>
              <a:rPr lang="en-US" dirty="0" smtClean="0"/>
              <a:t>behavior…</a:t>
            </a:r>
          </a:p>
          <a:p>
            <a:pPr marL="0" indent="0" algn="ctr" eaLnBrk="1" hangingPunct="1">
              <a:buFontTx/>
              <a:buNone/>
            </a:pPr>
            <a:endParaRPr lang="en-US" dirty="0" smtClean="0"/>
          </a:p>
          <a:p>
            <a:pPr lvl="1" algn="ctr" eaLnBrk="1" hangingPunct="1"/>
            <a:r>
              <a:rPr lang="en-US" dirty="0" smtClean="0"/>
              <a:t>Any unwired or hidden </a:t>
            </a:r>
            <a:r>
              <a:rPr lang="en-US" dirty="0" err="1" smtClean="0"/>
              <a:t>subVIs</a:t>
            </a:r>
            <a:r>
              <a:rPr lang="en-US" dirty="0" smtClean="0"/>
              <a:t>?</a:t>
            </a:r>
          </a:p>
          <a:p>
            <a:pPr lvl="1" algn="ctr" eaLnBrk="1" hangingPunct="1"/>
            <a:r>
              <a:rPr lang="en-US" dirty="0" smtClean="0"/>
              <a:t>Incorrect default data being used?</a:t>
            </a:r>
          </a:p>
          <a:p>
            <a:pPr lvl="1" algn="ctr" eaLnBrk="1" hangingPunct="1"/>
            <a:r>
              <a:rPr lang="en-US" dirty="0" smtClean="0"/>
              <a:t>Undefined data being passed?</a:t>
            </a:r>
          </a:p>
          <a:p>
            <a:pPr lvl="1" algn="ctr" eaLnBrk="1" hangingPunct="1"/>
            <a:r>
              <a:rPr lang="en-US" dirty="0" smtClean="0"/>
              <a:t>Numeric representation correct?</a:t>
            </a:r>
          </a:p>
          <a:p>
            <a:pPr lvl="1" algn="ctr" eaLnBrk="1" hangingPunct="1"/>
            <a:r>
              <a:rPr lang="en-US" dirty="0" smtClean="0"/>
              <a:t>Node execution order correct?</a:t>
            </a:r>
          </a:p>
        </p:txBody>
      </p:sp>
      <p:sp>
        <p:nvSpPr>
          <p:cNvPr id="159748"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CEE06400-F629-4C6B-8DD2-2A84A7134C50}" type="slidenum">
              <a:rPr lang="en-US" b="1">
                <a:solidFill>
                  <a:srgbClr val="FFFFFF"/>
                </a:solidFill>
              </a:rPr>
              <a:pPr algn="ctr" eaLnBrk="0" hangingPunct="0"/>
              <a:t>26</a:t>
            </a:fld>
            <a:endParaRPr lang="en-US" b="1">
              <a:solidFill>
                <a:srgbClr val="FFFFFF"/>
              </a:solidFill>
            </a:endParaRPr>
          </a:p>
        </p:txBody>
      </p:sp>
      <p:sp>
        <p:nvSpPr>
          <p:cNvPr id="6"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6481" y="1557571"/>
            <a:ext cx="7087319" cy="4843229"/>
          </a:xfrm>
        </p:spPr>
        <p:txBody>
          <a:bodyPr>
            <a:normAutofit/>
          </a:bodyPr>
          <a:lstStyle/>
          <a:p>
            <a:pPr>
              <a:lnSpc>
                <a:spcPct val="150000"/>
              </a:lnSpc>
              <a:buFontTx/>
              <a:buChar char="-"/>
            </a:pPr>
            <a:r>
              <a:rPr lang="en-US" dirty="0" smtClean="0"/>
              <a:t>use </a:t>
            </a:r>
            <a:r>
              <a:rPr lang="en-US" b="1" dirty="0" smtClean="0"/>
              <a:t>highlight execution</a:t>
            </a:r>
          </a:p>
          <a:p>
            <a:pPr>
              <a:lnSpc>
                <a:spcPct val="100000"/>
              </a:lnSpc>
              <a:buFontTx/>
              <a:buChar char="-"/>
            </a:pPr>
            <a:r>
              <a:rPr lang="en-US" dirty="0" smtClean="0"/>
              <a:t>use </a:t>
            </a:r>
            <a:r>
              <a:rPr lang="en-US" b="1" dirty="0" smtClean="0"/>
              <a:t>probes</a:t>
            </a:r>
            <a:r>
              <a:rPr lang="en-US" dirty="0" smtClean="0"/>
              <a:t> to see the current value in the wire</a:t>
            </a:r>
          </a:p>
          <a:p>
            <a:pPr>
              <a:lnSpc>
                <a:spcPct val="100000"/>
              </a:lnSpc>
              <a:buFontTx/>
              <a:buChar char="-"/>
            </a:pPr>
            <a:r>
              <a:rPr lang="en-US" dirty="0" smtClean="0"/>
              <a:t>set </a:t>
            </a:r>
            <a:r>
              <a:rPr lang="en-US" b="1" dirty="0" smtClean="0"/>
              <a:t>breakpoints        </a:t>
            </a:r>
            <a:r>
              <a:rPr lang="en-US" dirty="0" smtClean="0"/>
              <a:t>to pause execution at a specific point in the code </a:t>
            </a:r>
          </a:p>
          <a:p>
            <a:pPr>
              <a:lnSpc>
                <a:spcPct val="150000"/>
              </a:lnSpc>
              <a:buFontTx/>
              <a:buChar char="-"/>
            </a:pPr>
            <a:r>
              <a:rPr lang="en-US" dirty="0" smtClean="0"/>
              <a:t>s</a:t>
            </a:r>
            <a:r>
              <a:rPr lang="en-US" dirty="0" smtClean="0"/>
              <a:t>ingle-step </a:t>
            </a:r>
            <a:r>
              <a:rPr lang="en-US" dirty="0" smtClean="0"/>
              <a:t>through the code</a:t>
            </a:r>
          </a:p>
          <a:p>
            <a:pPr>
              <a:buFontTx/>
              <a:buChar char="-"/>
            </a:pPr>
            <a:endParaRPr lang="en-US" dirty="0"/>
          </a:p>
        </p:txBody>
      </p:sp>
      <p:sp>
        <p:nvSpPr>
          <p:cNvPr id="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r>
              <a:rPr lang="en-US" sz="3600" i="1" dirty="0" smtClean="0">
                <a:solidFill>
                  <a:srgbClr val="0084D1"/>
                </a:solidFill>
                <a:latin typeface="Cambria" pitchFamily="16" charset="0"/>
              </a:rPr>
              <a:t>Tools</a:t>
            </a:r>
            <a:endParaRPr lang="en-US" sz="3600" i="1" dirty="0">
              <a:solidFill>
                <a:srgbClr val="0084D1"/>
              </a:solidFill>
              <a:latin typeface="Cambria" pitchFamily="16" charset="0"/>
            </a:endParaRPr>
          </a:p>
        </p:txBody>
      </p:sp>
      <p:pic>
        <p:nvPicPr>
          <p:cNvPr id="5" name="Picture 4" descr="stepover.bmp"/>
          <p:cNvPicPr>
            <a:picLocks noChangeAspect="1" noChangeArrowheads="1"/>
          </p:cNvPicPr>
          <p:nvPr/>
        </p:nvPicPr>
        <p:blipFill>
          <a:blip r:embed="rId3" cstate="print"/>
          <a:srcRect/>
          <a:stretch>
            <a:fillRect/>
          </a:stretch>
        </p:blipFill>
        <p:spPr bwMode="auto">
          <a:xfrm>
            <a:off x="6860826" y="4648200"/>
            <a:ext cx="605574" cy="578108"/>
          </a:xfrm>
          <a:prstGeom prst="rect">
            <a:avLst/>
          </a:prstGeom>
          <a:noFill/>
          <a:ln w="9525">
            <a:noFill/>
            <a:miter lim="800000"/>
            <a:headEnd/>
            <a:tailEnd/>
          </a:ln>
        </p:spPr>
      </p:pic>
      <p:pic>
        <p:nvPicPr>
          <p:cNvPr id="6" name="Picture 10" descr="stepinto.bmp"/>
          <p:cNvPicPr>
            <a:picLocks noChangeAspect="1" noChangeArrowheads="1"/>
          </p:cNvPicPr>
          <p:nvPr/>
        </p:nvPicPr>
        <p:blipFill>
          <a:blip r:embed="rId4" cstate="print"/>
          <a:srcRect/>
          <a:stretch>
            <a:fillRect/>
          </a:stretch>
        </p:blipFill>
        <p:spPr bwMode="auto">
          <a:xfrm>
            <a:off x="6247386" y="4648200"/>
            <a:ext cx="605574" cy="578108"/>
          </a:xfrm>
          <a:prstGeom prst="rect">
            <a:avLst/>
          </a:prstGeom>
          <a:noFill/>
          <a:ln w="9525">
            <a:noFill/>
            <a:miter lim="800000"/>
            <a:headEnd/>
            <a:tailEnd/>
          </a:ln>
        </p:spPr>
      </p:pic>
      <p:pic>
        <p:nvPicPr>
          <p:cNvPr id="7" name="Picture 11" descr="stepout.bmp"/>
          <p:cNvPicPr>
            <a:picLocks noChangeAspect="1" noChangeArrowheads="1"/>
          </p:cNvPicPr>
          <p:nvPr/>
        </p:nvPicPr>
        <p:blipFill>
          <a:blip r:embed="rId5" cstate="print"/>
          <a:srcRect/>
          <a:stretch>
            <a:fillRect/>
          </a:stretch>
        </p:blipFill>
        <p:spPr bwMode="auto">
          <a:xfrm>
            <a:off x="7552026" y="4648200"/>
            <a:ext cx="605574" cy="578108"/>
          </a:xfrm>
          <a:prstGeom prst="rect">
            <a:avLst/>
          </a:prstGeom>
          <a:noFill/>
          <a:ln w="9525">
            <a:noFill/>
            <a:miter lim="800000"/>
            <a:headEnd/>
            <a:tailEnd/>
          </a:ln>
        </p:spPr>
      </p:pic>
      <p:pic>
        <p:nvPicPr>
          <p:cNvPr id="8" name="Picture 13" descr="pause.bmp"/>
          <p:cNvPicPr>
            <a:picLocks noChangeAspect="1" noChangeArrowheads="1"/>
          </p:cNvPicPr>
          <p:nvPr/>
        </p:nvPicPr>
        <p:blipFill>
          <a:blip r:embed="rId6" cstate="print"/>
          <a:srcRect/>
          <a:stretch>
            <a:fillRect/>
          </a:stretch>
        </p:blipFill>
        <p:spPr bwMode="auto">
          <a:xfrm>
            <a:off x="5616666" y="4648200"/>
            <a:ext cx="605574" cy="578108"/>
          </a:xfrm>
          <a:prstGeom prst="rect">
            <a:avLst/>
          </a:prstGeom>
          <a:noFill/>
          <a:ln w="9525">
            <a:noFill/>
            <a:miter lim="800000"/>
            <a:headEnd/>
            <a:tailEnd/>
          </a:ln>
        </p:spPr>
      </p:pic>
      <p:pic>
        <p:nvPicPr>
          <p:cNvPr id="10" name="Picture 6" descr="exehilit.bmp"/>
          <p:cNvPicPr>
            <a:picLocks noChangeAspect="1" noChangeArrowheads="1"/>
          </p:cNvPicPr>
          <p:nvPr/>
        </p:nvPicPr>
        <p:blipFill>
          <a:blip r:embed="rId7" cstate="print"/>
          <a:srcRect/>
          <a:stretch>
            <a:fillRect/>
          </a:stretch>
        </p:blipFill>
        <p:spPr bwMode="auto">
          <a:xfrm>
            <a:off x="5181600" y="1600200"/>
            <a:ext cx="638561" cy="609600"/>
          </a:xfrm>
          <a:prstGeom prst="rect">
            <a:avLst/>
          </a:prstGeom>
          <a:noFill/>
          <a:ln w="9525">
            <a:noFill/>
            <a:miter lim="800000"/>
            <a:headEnd/>
            <a:tailEnd/>
          </a:ln>
        </p:spPr>
      </p:pic>
      <p:pic>
        <p:nvPicPr>
          <p:cNvPr id="13" name="Picture 7" descr="probe.bmp"/>
          <p:cNvPicPr>
            <a:picLocks noChangeAspect="1" noChangeArrowheads="1"/>
          </p:cNvPicPr>
          <p:nvPr/>
        </p:nvPicPr>
        <p:blipFill>
          <a:blip r:embed="rId8" cstate="print"/>
          <a:srcRect/>
          <a:stretch>
            <a:fillRect/>
          </a:stretch>
        </p:blipFill>
        <p:spPr bwMode="auto">
          <a:xfrm>
            <a:off x="7162800" y="2438400"/>
            <a:ext cx="613680" cy="588173"/>
          </a:xfrm>
          <a:prstGeom prst="rect">
            <a:avLst/>
          </a:prstGeom>
          <a:noFill/>
          <a:ln w="9525">
            <a:noFill/>
            <a:miter lim="800000"/>
            <a:headEnd/>
            <a:tailEnd/>
          </a:ln>
        </p:spPr>
      </p:pic>
      <p:pic>
        <p:nvPicPr>
          <p:cNvPr id="14" name="Picture 8" descr="RetainWire.bmp"/>
          <p:cNvPicPr>
            <a:picLocks noChangeAspect="1" noChangeArrowheads="1"/>
          </p:cNvPicPr>
          <p:nvPr/>
        </p:nvPicPr>
        <p:blipFill>
          <a:blip r:embed="rId9" cstate="print"/>
          <a:srcRect/>
          <a:stretch>
            <a:fillRect/>
          </a:stretch>
        </p:blipFill>
        <p:spPr bwMode="auto">
          <a:xfrm>
            <a:off x="7848600" y="2438400"/>
            <a:ext cx="613680" cy="588173"/>
          </a:xfrm>
          <a:prstGeom prst="rect">
            <a:avLst/>
          </a:prstGeom>
          <a:noFill/>
          <a:ln w="9525">
            <a:noFill/>
            <a:miter lim="800000"/>
            <a:headEnd/>
            <a:tailEnd/>
          </a:ln>
        </p:spPr>
      </p:pic>
      <p:pic>
        <p:nvPicPr>
          <p:cNvPr id="15" name="Picture 6" descr="brkpoint.bmp"/>
          <p:cNvPicPr>
            <a:picLocks noChangeAspect="1" noChangeArrowheads="1"/>
          </p:cNvPicPr>
          <p:nvPr/>
        </p:nvPicPr>
        <p:blipFill>
          <a:blip r:embed="rId10" cstate="print"/>
          <a:srcRect/>
          <a:stretch>
            <a:fillRect/>
          </a:stretch>
        </p:blipFill>
        <p:spPr bwMode="auto">
          <a:xfrm>
            <a:off x="3505200" y="3313147"/>
            <a:ext cx="597905" cy="5730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14"/>
          <p:cNvSpPr>
            <a:spLocks noGrp="1" noChangeArrowheads="1"/>
          </p:cNvSpPr>
          <p:nvPr>
            <p:ph idx="1"/>
          </p:nvPr>
        </p:nvSpPr>
        <p:spPr/>
        <p:txBody>
          <a:bodyPr/>
          <a:lstStyle/>
          <a:p>
            <a:pPr lvl="1" eaLnBrk="1" hangingPunct="1">
              <a:buFont typeface="Arial" pitchFamily="34" charset="0"/>
              <a:buChar char="•"/>
            </a:pPr>
            <a:r>
              <a:rPr lang="en-US" dirty="0" smtClean="0"/>
              <a:t>Use execution highlighting to watch the data flow through the block diagram</a:t>
            </a:r>
          </a:p>
          <a:p>
            <a:pPr lvl="1" eaLnBrk="1" hangingPunct="1">
              <a:buFont typeface="Arial" pitchFamily="34" charset="0"/>
              <a:buChar char="•"/>
            </a:pPr>
            <a:r>
              <a:rPr lang="en-US" dirty="0" smtClean="0"/>
              <a:t>If the VI runs more slowly than expected, confirm that you turned off execution highlighting in </a:t>
            </a:r>
            <a:r>
              <a:rPr lang="en-US" dirty="0" err="1" smtClean="0"/>
              <a:t>subVIs</a:t>
            </a:r>
            <a:endParaRPr lang="en-US" dirty="0" smtClean="0"/>
          </a:p>
        </p:txBody>
      </p:sp>
      <p:sp>
        <p:nvSpPr>
          <p:cNvPr id="160772"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21BBC138-79C7-4C5A-9120-288AE5AB8D9C}" type="slidenum">
              <a:rPr lang="en-US" b="1">
                <a:solidFill>
                  <a:srgbClr val="FFFFFF"/>
                </a:solidFill>
              </a:rPr>
              <a:pPr algn="ctr" eaLnBrk="0" hangingPunct="0"/>
              <a:t>28</a:t>
            </a:fld>
            <a:endParaRPr lang="en-US" b="1">
              <a:solidFill>
                <a:srgbClr val="FFFFFF"/>
              </a:solidFill>
            </a:endParaRPr>
          </a:p>
        </p:txBody>
      </p:sp>
      <p:pic>
        <p:nvPicPr>
          <p:cNvPr id="160773" name="Picture 6" descr="exehilit.bmp"/>
          <p:cNvPicPr>
            <a:picLocks noChangeAspect="1" noChangeArrowheads="1"/>
          </p:cNvPicPr>
          <p:nvPr/>
        </p:nvPicPr>
        <p:blipFill>
          <a:blip r:embed="rId3" cstate="print"/>
          <a:srcRect/>
          <a:stretch>
            <a:fillRect/>
          </a:stretch>
        </p:blipFill>
        <p:spPr bwMode="auto">
          <a:xfrm>
            <a:off x="7924800" y="609600"/>
            <a:ext cx="523875" cy="500063"/>
          </a:xfrm>
          <a:prstGeom prst="rect">
            <a:avLst/>
          </a:prstGeom>
          <a:noFill/>
          <a:ln w="9525">
            <a:noFill/>
            <a:miter lim="800000"/>
            <a:headEnd/>
            <a:tailEnd/>
          </a:ln>
        </p:spPr>
      </p:pic>
      <p:pic>
        <p:nvPicPr>
          <p:cNvPr id="160774" name="Picture 12" descr="ExeHighExample.bmp"/>
          <p:cNvPicPr>
            <a:picLocks noChangeAspect="1" noChangeArrowheads="1"/>
          </p:cNvPicPr>
          <p:nvPr/>
        </p:nvPicPr>
        <p:blipFill>
          <a:blip r:embed="rId4" cstate="print"/>
          <a:srcRect/>
          <a:stretch>
            <a:fillRect/>
          </a:stretch>
        </p:blipFill>
        <p:spPr bwMode="auto">
          <a:xfrm>
            <a:off x="1828800" y="3352800"/>
            <a:ext cx="5492977" cy="2713038"/>
          </a:xfrm>
          <a:prstGeom prst="rect">
            <a:avLst/>
          </a:prstGeom>
          <a:noFill/>
          <a:ln w="9525" algn="ctr">
            <a:noFill/>
            <a:miter lim="800000"/>
            <a:headEnd type="none" w="sm" len="sm"/>
            <a:tailEnd type="none" w="sm" len="sm"/>
          </a:ln>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r>
              <a:rPr lang="en-US" sz="3600" i="1" dirty="0" smtClean="0">
                <a:solidFill>
                  <a:srgbClr val="0084D1"/>
                </a:solidFill>
                <a:latin typeface="Cambria" pitchFamily="16" charset="0"/>
              </a:rPr>
              <a:t>Tools: Highlight Execution</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13"/>
          <p:cNvSpPr>
            <a:spLocks noGrp="1" noChangeArrowheads="1"/>
          </p:cNvSpPr>
          <p:nvPr>
            <p:ph idx="1"/>
          </p:nvPr>
        </p:nvSpPr>
        <p:spPr>
          <a:xfrm>
            <a:off x="76200" y="1219200"/>
            <a:ext cx="8226720" cy="4524955"/>
          </a:xfrm>
        </p:spPr>
        <p:txBody>
          <a:bodyPr/>
          <a:lstStyle/>
          <a:p>
            <a:pPr lvl="1" eaLnBrk="1" hangingPunct="1">
              <a:buFont typeface="Arial" pitchFamily="34" charset="0"/>
              <a:buChar char="•"/>
            </a:pPr>
            <a:r>
              <a:rPr lang="en-US" dirty="0" smtClean="0"/>
              <a:t>Use the Probe tool to </a:t>
            </a:r>
            <a:endParaRPr lang="en-US" dirty="0" smtClean="0"/>
          </a:p>
          <a:p>
            <a:pPr lvl="2">
              <a:buFont typeface="Arial" pitchFamily="34" charset="0"/>
              <a:buChar char="•"/>
            </a:pPr>
            <a:r>
              <a:rPr lang="en-US" dirty="0" smtClean="0"/>
              <a:t>observe </a:t>
            </a:r>
            <a:r>
              <a:rPr lang="en-US" dirty="0" smtClean="0"/>
              <a:t>intermediate data </a:t>
            </a:r>
            <a:r>
              <a:rPr lang="en-US" dirty="0" smtClean="0"/>
              <a:t>values </a:t>
            </a:r>
          </a:p>
          <a:p>
            <a:pPr lvl="2">
              <a:buFont typeface="Arial" pitchFamily="34" charset="0"/>
              <a:buChar char="•"/>
            </a:pPr>
            <a:r>
              <a:rPr lang="en-US" dirty="0" smtClean="0"/>
              <a:t>check </a:t>
            </a:r>
            <a:r>
              <a:rPr lang="en-US" dirty="0" smtClean="0"/>
              <a:t>the error output of </a:t>
            </a:r>
            <a:r>
              <a:rPr lang="en-US" dirty="0" smtClean="0"/>
              <a:t>VIs and </a:t>
            </a:r>
            <a:r>
              <a:rPr lang="en-US" dirty="0" smtClean="0"/>
              <a:t>functions, especially those performing I/O</a:t>
            </a:r>
          </a:p>
          <a:p>
            <a:pPr lvl="1" eaLnBrk="1" hangingPunct="1">
              <a:buFont typeface="Arial" pitchFamily="34" charset="0"/>
              <a:buChar char="•"/>
            </a:pPr>
            <a:r>
              <a:rPr lang="en-US" dirty="0" smtClean="0"/>
              <a:t>Values can be retained in </a:t>
            </a:r>
            <a:r>
              <a:rPr lang="en-US" dirty="0" smtClean="0"/>
              <a:t>the wires so that you can </a:t>
            </a:r>
            <a:br>
              <a:rPr lang="en-US" dirty="0" smtClean="0"/>
            </a:br>
            <a:r>
              <a:rPr lang="en-US" dirty="0" smtClean="0"/>
              <a:t>probe wires for data after execution has finished</a:t>
            </a:r>
          </a:p>
        </p:txBody>
      </p:sp>
      <p:sp>
        <p:nvSpPr>
          <p:cNvPr id="162820"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7FD74646-7E61-4ADC-9C3C-854F08D73060}" type="slidenum">
              <a:rPr lang="en-US" b="1">
                <a:solidFill>
                  <a:srgbClr val="FFFFFF"/>
                </a:solidFill>
              </a:rPr>
              <a:pPr algn="ctr" eaLnBrk="0" hangingPunct="0"/>
              <a:t>29</a:t>
            </a:fld>
            <a:endParaRPr lang="en-US" b="1">
              <a:solidFill>
                <a:srgbClr val="FFFFFF"/>
              </a:solidFill>
            </a:endParaRPr>
          </a:p>
        </p:txBody>
      </p:sp>
      <p:pic>
        <p:nvPicPr>
          <p:cNvPr id="162821" name="Picture 7" descr="probe.bmp"/>
          <p:cNvPicPr>
            <a:picLocks noChangeAspect="1" noChangeArrowheads="1"/>
          </p:cNvPicPr>
          <p:nvPr/>
        </p:nvPicPr>
        <p:blipFill>
          <a:blip r:embed="rId3" cstate="print"/>
          <a:srcRect/>
          <a:stretch>
            <a:fillRect/>
          </a:stretch>
        </p:blipFill>
        <p:spPr bwMode="auto">
          <a:xfrm>
            <a:off x="5943600" y="1219200"/>
            <a:ext cx="571500" cy="547688"/>
          </a:xfrm>
          <a:prstGeom prst="rect">
            <a:avLst/>
          </a:prstGeom>
          <a:noFill/>
          <a:ln w="9525">
            <a:noFill/>
            <a:miter lim="800000"/>
            <a:headEnd/>
            <a:tailEnd/>
          </a:ln>
        </p:spPr>
      </p:pic>
      <p:pic>
        <p:nvPicPr>
          <p:cNvPr id="162822" name="Picture 8" descr="RetainWire.bmp"/>
          <p:cNvPicPr>
            <a:picLocks noChangeAspect="1" noChangeArrowheads="1"/>
          </p:cNvPicPr>
          <p:nvPr/>
        </p:nvPicPr>
        <p:blipFill>
          <a:blip r:embed="rId4" cstate="print"/>
          <a:srcRect/>
          <a:stretch>
            <a:fillRect/>
          </a:stretch>
        </p:blipFill>
        <p:spPr bwMode="auto">
          <a:xfrm>
            <a:off x="8153400" y="2895600"/>
            <a:ext cx="571500" cy="547688"/>
          </a:xfrm>
          <a:prstGeom prst="rect">
            <a:avLst/>
          </a:prstGeom>
          <a:noFill/>
          <a:ln w="9525">
            <a:noFill/>
            <a:miter lim="800000"/>
            <a:headEnd/>
            <a:tailEnd/>
          </a:ln>
        </p:spPr>
      </p:pic>
      <p:pic>
        <p:nvPicPr>
          <p:cNvPr id="162823" name="Picture 4" descr="loc_bd_simulated_aap.bmp"/>
          <p:cNvPicPr>
            <a:picLocks noChangeAspect="1" noChangeArrowheads="1"/>
          </p:cNvPicPr>
          <p:nvPr/>
        </p:nvPicPr>
        <p:blipFill>
          <a:blip r:embed="rId5" cstate="print"/>
          <a:srcRect/>
          <a:stretch>
            <a:fillRect/>
          </a:stretch>
        </p:blipFill>
        <p:spPr bwMode="auto">
          <a:xfrm>
            <a:off x="152400" y="3606800"/>
            <a:ext cx="3609975" cy="2489200"/>
          </a:xfrm>
          <a:prstGeom prst="rect">
            <a:avLst/>
          </a:prstGeom>
          <a:noFill/>
          <a:ln w="9525">
            <a:noFill/>
            <a:miter lim="800000"/>
            <a:headEnd/>
            <a:tailEnd/>
          </a:ln>
        </p:spPr>
      </p:pic>
      <p:pic>
        <p:nvPicPr>
          <p:cNvPr id="162824" name="Picture 2" descr="loc_env_probe_watch_window.bmp"/>
          <p:cNvPicPr>
            <a:picLocks noChangeAspect="1" noChangeArrowheads="1"/>
          </p:cNvPicPr>
          <p:nvPr/>
        </p:nvPicPr>
        <p:blipFill>
          <a:blip r:embed="rId6" cstate="print"/>
          <a:srcRect/>
          <a:stretch>
            <a:fillRect/>
          </a:stretch>
        </p:blipFill>
        <p:spPr bwMode="auto">
          <a:xfrm>
            <a:off x="3886200" y="3657600"/>
            <a:ext cx="5181600" cy="2359025"/>
          </a:xfrm>
          <a:prstGeom prst="rect">
            <a:avLst/>
          </a:prstGeom>
          <a:noFill/>
          <a:ln w="9525">
            <a:noFill/>
            <a:miter lim="800000"/>
            <a:headEnd/>
            <a:tailEnd/>
          </a:ln>
        </p:spPr>
      </p:pic>
      <p:sp>
        <p:nvSpPr>
          <p:cNvPr id="10"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r>
              <a:rPr lang="en-US" sz="3600" i="1" dirty="0" smtClean="0">
                <a:solidFill>
                  <a:srgbClr val="0084D1"/>
                </a:solidFill>
                <a:latin typeface="Cambria" pitchFamily="16" charset="0"/>
              </a:rPr>
              <a:t>Tools: Probes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True or False?</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You must create a descriptive icon for a </a:t>
            </a:r>
            <a:r>
              <a:rPr lang="en-US" sz="2800" dirty="0" err="1" smtClean="0"/>
              <a:t>subVI</a:t>
            </a:r>
            <a:r>
              <a:rPr lang="en-US" sz="2800" dirty="0" smtClean="0"/>
              <a:t> and wire the connector pane</a:t>
            </a:r>
            <a:endParaRPr lang="en-US" sz="32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48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4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8"/>
          <p:cNvSpPr>
            <a:spLocks noGrp="1" noChangeArrowheads="1"/>
          </p:cNvSpPr>
          <p:nvPr>
            <p:ph idx="1"/>
          </p:nvPr>
        </p:nvSpPr>
        <p:spPr/>
        <p:txBody>
          <a:bodyPr/>
          <a:lstStyle/>
          <a:p>
            <a:pPr lvl="1" eaLnBrk="1" hangingPunct="1">
              <a:buFont typeface="Arial" pitchFamily="34" charset="0"/>
              <a:buChar char="•"/>
            </a:pPr>
            <a:r>
              <a:rPr lang="en-US" dirty="0" smtClean="0"/>
              <a:t>When you reach a breakpoint during execution, the VI pauses and the </a:t>
            </a:r>
            <a:r>
              <a:rPr lang="en-US" b="1" dirty="0" smtClean="0"/>
              <a:t>Pause</a:t>
            </a:r>
            <a:r>
              <a:rPr lang="en-US" dirty="0" smtClean="0"/>
              <a:t> button appears </a:t>
            </a:r>
            <a:r>
              <a:rPr lang="en-US" dirty="0" smtClean="0"/>
              <a:t>red</a:t>
            </a:r>
          </a:p>
          <a:p>
            <a:pPr lvl="1" eaLnBrk="1" hangingPunct="1"/>
            <a:endParaRPr lang="en-US" dirty="0" smtClean="0"/>
          </a:p>
          <a:p>
            <a:pPr lvl="1" eaLnBrk="1" hangingPunct="1">
              <a:buFont typeface="Arial" pitchFamily="34" charset="0"/>
              <a:buChar char="•"/>
            </a:pPr>
            <a:r>
              <a:rPr lang="en-US" dirty="0" smtClean="0"/>
              <a:t>You can take the following actions at a breakpoint:</a:t>
            </a:r>
          </a:p>
          <a:p>
            <a:pPr lvl="2" eaLnBrk="1" hangingPunct="1">
              <a:buFont typeface="Arial" pitchFamily="34" charset="0"/>
              <a:buChar char="•"/>
            </a:pPr>
            <a:r>
              <a:rPr lang="en-US" dirty="0" smtClean="0"/>
              <a:t>Single-step through execution using the single-stepping buttons</a:t>
            </a:r>
          </a:p>
          <a:p>
            <a:pPr lvl="2" eaLnBrk="1" hangingPunct="1">
              <a:buFont typeface="Arial" pitchFamily="34" charset="0"/>
              <a:buChar char="•"/>
            </a:pPr>
            <a:r>
              <a:rPr lang="en-US" dirty="0" smtClean="0"/>
              <a:t>Probe wires to check intermediate values</a:t>
            </a:r>
          </a:p>
          <a:p>
            <a:pPr lvl="2" eaLnBrk="1" hangingPunct="1">
              <a:buFont typeface="Arial" pitchFamily="34" charset="0"/>
              <a:buChar char="•"/>
            </a:pPr>
            <a:r>
              <a:rPr lang="en-US" dirty="0" smtClean="0"/>
              <a:t>Change values of front panel controls </a:t>
            </a:r>
          </a:p>
          <a:p>
            <a:pPr lvl="2" eaLnBrk="1" hangingPunct="1">
              <a:buFont typeface="Arial" pitchFamily="34" charset="0"/>
              <a:buChar char="•"/>
            </a:pPr>
            <a:r>
              <a:rPr lang="en-US" dirty="0" smtClean="0"/>
              <a:t>Click the </a:t>
            </a:r>
            <a:r>
              <a:rPr lang="en-US" b="1" dirty="0" smtClean="0"/>
              <a:t>Pause</a:t>
            </a:r>
            <a:r>
              <a:rPr lang="en-US" dirty="0" smtClean="0"/>
              <a:t> button to continue running to the next breakpoint or until the VI finishes running</a:t>
            </a:r>
          </a:p>
        </p:txBody>
      </p:sp>
      <p:sp>
        <p:nvSpPr>
          <p:cNvPr id="163844"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6B64A717-5947-45E3-89B1-0F91281D6D64}" type="slidenum">
              <a:rPr lang="en-US" b="1">
                <a:solidFill>
                  <a:srgbClr val="FFFFFF"/>
                </a:solidFill>
              </a:rPr>
              <a:pPr algn="ctr" eaLnBrk="0" hangingPunct="0"/>
              <a:t>30</a:t>
            </a:fld>
            <a:endParaRPr lang="en-US" b="1">
              <a:solidFill>
                <a:srgbClr val="FFFFFF"/>
              </a:solidFill>
            </a:endParaRPr>
          </a:p>
        </p:txBody>
      </p:sp>
      <p:pic>
        <p:nvPicPr>
          <p:cNvPr id="163845" name="Picture 6" descr="brkpoint.bmp"/>
          <p:cNvPicPr>
            <a:picLocks noChangeAspect="1" noChangeArrowheads="1"/>
          </p:cNvPicPr>
          <p:nvPr/>
        </p:nvPicPr>
        <p:blipFill>
          <a:blip r:embed="rId3" cstate="print"/>
          <a:srcRect/>
          <a:stretch>
            <a:fillRect/>
          </a:stretch>
        </p:blipFill>
        <p:spPr bwMode="auto">
          <a:xfrm>
            <a:off x="8305800" y="533400"/>
            <a:ext cx="571500" cy="547688"/>
          </a:xfrm>
          <a:prstGeom prst="rect">
            <a:avLst/>
          </a:prstGeom>
          <a:noFill/>
          <a:ln w="9525">
            <a:noFill/>
            <a:miter lim="800000"/>
            <a:headEnd/>
            <a:tailEnd/>
          </a:ln>
        </p:spPr>
      </p:pic>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r>
              <a:rPr lang="en-US" sz="3600" i="1" dirty="0" smtClean="0">
                <a:solidFill>
                  <a:srgbClr val="0084D1"/>
                </a:solidFill>
                <a:latin typeface="Cambria" pitchFamily="16" charset="0"/>
              </a:rPr>
              <a:t>Tools: Breakpoints</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15"/>
          <p:cNvSpPr>
            <a:spLocks noGrp="1" noChangeArrowheads="1"/>
          </p:cNvSpPr>
          <p:nvPr>
            <p:ph idx="1"/>
          </p:nvPr>
        </p:nvSpPr>
        <p:spPr/>
        <p:txBody>
          <a:bodyPr/>
          <a:lstStyle/>
          <a:p>
            <a:pPr marL="236538" indent="-236538" eaLnBrk="1" hangingPunct="1">
              <a:buFont typeface="Arial" pitchFamily="34" charset="0"/>
              <a:buChar char="•"/>
            </a:pPr>
            <a:r>
              <a:rPr lang="en-US" sz="2800" dirty="0" smtClean="0"/>
              <a:t>Single-step through the VI to view each action of the VI on the block diagram</a:t>
            </a:r>
          </a:p>
          <a:p>
            <a:pPr marL="236538" indent="-236538" eaLnBrk="1" hangingPunct="1">
              <a:buFont typeface="Arial" pitchFamily="34" charset="0"/>
              <a:buChar char="•"/>
            </a:pPr>
            <a:r>
              <a:rPr lang="en-US" sz="2800" dirty="0" smtClean="0"/>
              <a:t>Suspend the execution of a </a:t>
            </a:r>
            <a:r>
              <a:rPr lang="en-US" sz="2800" dirty="0" err="1" smtClean="0"/>
              <a:t>subVI</a:t>
            </a:r>
            <a:r>
              <a:rPr lang="en-US" sz="2800" dirty="0" smtClean="0"/>
              <a:t> to </a:t>
            </a:r>
            <a:endParaRPr lang="en-US" sz="2800" dirty="0" smtClean="0"/>
          </a:p>
          <a:p>
            <a:pPr marL="962308" lvl="2" indent="-236538">
              <a:buFont typeface="Arial" pitchFamily="34" charset="0"/>
              <a:buChar char="•"/>
            </a:pPr>
            <a:r>
              <a:rPr lang="en-US" sz="2100" dirty="0" smtClean="0"/>
              <a:t>edit </a:t>
            </a:r>
            <a:r>
              <a:rPr lang="en-US" sz="2100" dirty="0" smtClean="0"/>
              <a:t>values of controls and </a:t>
            </a:r>
            <a:r>
              <a:rPr lang="en-US" sz="2100" dirty="0" smtClean="0"/>
              <a:t>indicators</a:t>
            </a:r>
          </a:p>
          <a:p>
            <a:pPr marL="962308" lvl="2" indent="-236538">
              <a:buFont typeface="Arial" pitchFamily="34" charset="0"/>
              <a:buChar char="•"/>
            </a:pPr>
            <a:r>
              <a:rPr lang="en-US" sz="2100" dirty="0" smtClean="0"/>
              <a:t>control </a:t>
            </a:r>
            <a:r>
              <a:rPr lang="en-US" sz="2100" dirty="0" smtClean="0"/>
              <a:t>the number of times it </a:t>
            </a:r>
            <a:r>
              <a:rPr lang="en-US" sz="2100" dirty="0" smtClean="0"/>
              <a:t>runs</a:t>
            </a:r>
          </a:p>
          <a:p>
            <a:pPr marL="962308" lvl="2" indent="-236538">
              <a:buFont typeface="Arial" pitchFamily="34" charset="0"/>
              <a:buChar char="•"/>
            </a:pPr>
            <a:r>
              <a:rPr lang="en-US" sz="2100" dirty="0" smtClean="0"/>
              <a:t>go </a:t>
            </a:r>
            <a:r>
              <a:rPr lang="en-US" sz="2100" dirty="0" smtClean="0"/>
              <a:t>back to the beginning of the execution of the </a:t>
            </a:r>
            <a:r>
              <a:rPr lang="en-US" sz="2100" dirty="0" err="1" smtClean="0"/>
              <a:t>subVI</a:t>
            </a:r>
            <a:endParaRPr lang="en-US" sz="2100" dirty="0" smtClean="0"/>
          </a:p>
          <a:p>
            <a:pPr marL="576263" lvl="1" indent="-288925">
              <a:buFont typeface="Arial" pitchFamily="34" charset="0"/>
              <a:buChar char="•"/>
            </a:pPr>
            <a:r>
              <a:rPr lang="en-US" sz="2400" dirty="0" smtClean="0"/>
              <a:t>Open </a:t>
            </a:r>
            <a:r>
              <a:rPr lang="en-US" sz="2400" dirty="0" err="1" smtClean="0"/>
              <a:t>subVI</a:t>
            </a:r>
            <a:r>
              <a:rPr lang="en-US" sz="2400" dirty="0" smtClean="0"/>
              <a:t> and select </a:t>
            </a:r>
            <a:r>
              <a:rPr lang="en-US" sz="2400" b="1" dirty="0" err="1" smtClean="0"/>
              <a:t>Operate»Suspend</a:t>
            </a:r>
            <a:r>
              <a:rPr lang="en-US" sz="2400" b="1" dirty="0" smtClean="0"/>
              <a:t> When Called</a:t>
            </a:r>
            <a:r>
              <a:rPr lang="en-US" sz="2400" dirty="0" smtClean="0"/>
              <a:t> from the shortcut menu</a:t>
            </a:r>
          </a:p>
        </p:txBody>
      </p:sp>
      <p:sp>
        <p:nvSpPr>
          <p:cNvPr id="161796"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66614BC9-9261-49E4-9194-65178ED2430B}" type="slidenum">
              <a:rPr lang="en-US" b="1">
                <a:solidFill>
                  <a:srgbClr val="FFFFFF"/>
                </a:solidFill>
              </a:rPr>
              <a:pPr algn="ctr" eaLnBrk="0" hangingPunct="0"/>
              <a:t>31</a:t>
            </a:fld>
            <a:endParaRPr lang="en-US" b="1">
              <a:solidFill>
                <a:srgbClr val="FFFFFF"/>
              </a:solidFill>
            </a:endParaRPr>
          </a:p>
        </p:txBody>
      </p:sp>
      <p:pic>
        <p:nvPicPr>
          <p:cNvPr id="161797" name="Picture 4" descr="stepover.bmp"/>
          <p:cNvPicPr>
            <a:picLocks noChangeAspect="1" noChangeArrowheads="1"/>
          </p:cNvPicPr>
          <p:nvPr/>
        </p:nvPicPr>
        <p:blipFill>
          <a:blip r:embed="rId3" cstate="print"/>
          <a:srcRect/>
          <a:stretch>
            <a:fillRect/>
          </a:stretch>
        </p:blipFill>
        <p:spPr bwMode="auto">
          <a:xfrm>
            <a:off x="4886325" y="5214938"/>
            <a:ext cx="523875" cy="500062"/>
          </a:xfrm>
          <a:prstGeom prst="rect">
            <a:avLst/>
          </a:prstGeom>
          <a:noFill/>
          <a:ln w="9525">
            <a:noFill/>
            <a:miter lim="800000"/>
            <a:headEnd/>
            <a:tailEnd/>
          </a:ln>
        </p:spPr>
      </p:pic>
      <p:pic>
        <p:nvPicPr>
          <p:cNvPr id="161798" name="Picture 10" descr="stepinto.bmp"/>
          <p:cNvPicPr>
            <a:picLocks noChangeAspect="1" noChangeArrowheads="1"/>
          </p:cNvPicPr>
          <p:nvPr/>
        </p:nvPicPr>
        <p:blipFill>
          <a:blip r:embed="rId4" cstate="print"/>
          <a:srcRect/>
          <a:stretch>
            <a:fillRect/>
          </a:stretch>
        </p:blipFill>
        <p:spPr bwMode="auto">
          <a:xfrm>
            <a:off x="3895725" y="5214938"/>
            <a:ext cx="523875" cy="500062"/>
          </a:xfrm>
          <a:prstGeom prst="rect">
            <a:avLst/>
          </a:prstGeom>
          <a:noFill/>
          <a:ln w="9525">
            <a:noFill/>
            <a:miter lim="800000"/>
            <a:headEnd/>
            <a:tailEnd/>
          </a:ln>
        </p:spPr>
      </p:pic>
      <p:pic>
        <p:nvPicPr>
          <p:cNvPr id="161799" name="Picture 11" descr="stepout.bmp"/>
          <p:cNvPicPr>
            <a:picLocks noChangeAspect="1" noChangeArrowheads="1"/>
          </p:cNvPicPr>
          <p:nvPr/>
        </p:nvPicPr>
        <p:blipFill>
          <a:blip r:embed="rId5" cstate="print"/>
          <a:srcRect/>
          <a:stretch>
            <a:fillRect/>
          </a:stretch>
        </p:blipFill>
        <p:spPr bwMode="auto">
          <a:xfrm>
            <a:off x="5876925" y="5214938"/>
            <a:ext cx="523875" cy="500062"/>
          </a:xfrm>
          <a:prstGeom prst="rect">
            <a:avLst/>
          </a:prstGeom>
          <a:noFill/>
          <a:ln w="9525">
            <a:noFill/>
            <a:miter lim="800000"/>
            <a:headEnd/>
            <a:tailEnd/>
          </a:ln>
        </p:spPr>
      </p:pic>
      <p:pic>
        <p:nvPicPr>
          <p:cNvPr id="161800" name="Picture 13" descr="pause.bmp"/>
          <p:cNvPicPr>
            <a:picLocks noChangeAspect="1" noChangeArrowheads="1"/>
          </p:cNvPicPr>
          <p:nvPr/>
        </p:nvPicPr>
        <p:blipFill>
          <a:blip r:embed="rId6" cstate="print"/>
          <a:srcRect/>
          <a:stretch>
            <a:fillRect/>
          </a:stretch>
        </p:blipFill>
        <p:spPr bwMode="auto">
          <a:xfrm>
            <a:off x="2828925" y="5214938"/>
            <a:ext cx="523875" cy="500062"/>
          </a:xfrm>
          <a:prstGeom prst="rect">
            <a:avLst/>
          </a:prstGeom>
          <a:noFill/>
          <a:ln w="9525">
            <a:noFill/>
            <a:miter lim="800000"/>
            <a:headEnd/>
            <a:tailEnd/>
          </a:ln>
        </p:spPr>
      </p:pic>
      <p:sp>
        <p:nvSpPr>
          <p:cNvPr id="10"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Debugging </a:t>
            </a:r>
            <a:r>
              <a:rPr lang="en-US" sz="3600" i="1" dirty="0" smtClean="0">
                <a:solidFill>
                  <a:srgbClr val="0084D1"/>
                </a:solidFill>
                <a:latin typeface="Cambria" pitchFamily="16" charset="0"/>
              </a:rPr>
              <a:t>Tools: Single Stepping</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15"/>
          <p:cNvSpPr>
            <a:spLocks noGrp="1" noChangeArrowheads="1"/>
          </p:cNvSpPr>
          <p:nvPr>
            <p:ph idx="1"/>
          </p:nvPr>
        </p:nvSpPr>
        <p:spPr/>
        <p:txBody>
          <a:bodyPr/>
          <a:lstStyle/>
          <a:p>
            <a:pPr marL="236538" indent="-236538" eaLnBrk="1" hangingPunct="1"/>
            <a:r>
              <a:rPr lang="en-US" sz="2800" dirty="0" smtClean="0"/>
              <a:t>Debug and add error handling to the VI,  “FixMe.vi”</a:t>
            </a:r>
            <a:endParaRPr lang="en-US" sz="2400" dirty="0" smtClean="0"/>
          </a:p>
        </p:txBody>
      </p:sp>
      <p:sp>
        <p:nvSpPr>
          <p:cNvPr id="161796"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66614BC9-9261-49E4-9194-65178ED2430B}" type="slidenum">
              <a:rPr lang="en-US" b="1">
                <a:solidFill>
                  <a:srgbClr val="FFFFFF"/>
                </a:solidFill>
              </a:rPr>
              <a:pPr algn="ctr" eaLnBrk="0" hangingPunct="0"/>
              <a:t>32</a:t>
            </a:fld>
            <a:endParaRPr lang="en-US" b="1">
              <a:solidFill>
                <a:srgbClr val="FFFFFF"/>
              </a:solidFill>
            </a:endParaRPr>
          </a:p>
        </p:txBody>
      </p:sp>
      <p:sp>
        <p:nvSpPr>
          <p:cNvPr id="10"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Homework</a:t>
            </a:r>
            <a:endParaRPr lang="en-US" sz="36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True or False?</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You must create a descriptive icon for a </a:t>
            </a:r>
            <a:r>
              <a:rPr lang="en-US" sz="2800" dirty="0" err="1" smtClean="0"/>
              <a:t>subVI</a:t>
            </a:r>
            <a:r>
              <a:rPr lang="en-US" sz="2800" dirty="0" smtClean="0"/>
              <a:t> and wire the connector pane</a:t>
            </a:r>
            <a:endParaRPr lang="en-US" sz="32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b="1" dirty="0" smtClean="0"/>
              <a:t>FALSE</a:t>
            </a:r>
            <a:endParaRPr lang="en-US" sz="4800" b="1"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4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57200" indent="-457200"/>
            <a:r>
              <a:rPr lang="en-US" dirty="0" smtClean="0"/>
              <a:t>On a </a:t>
            </a:r>
            <a:r>
              <a:rPr lang="en-US" dirty="0" err="1" smtClean="0"/>
              <a:t>subVI</a:t>
            </a:r>
            <a:r>
              <a:rPr lang="en-US" dirty="0" smtClean="0"/>
              <a:t>, which terminal setting causes an error if the terminal is not wired?</a:t>
            </a:r>
          </a:p>
          <a:p>
            <a:pPr marL="915988" lvl="1" indent="-457200">
              <a:buFontTx/>
              <a:buAutoNum type="alphaLcParenR"/>
            </a:pPr>
            <a:endParaRPr lang="en-US" dirty="0" smtClean="0"/>
          </a:p>
          <a:p>
            <a:pPr marL="915988" lvl="1" indent="-457200">
              <a:buFontTx/>
              <a:buAutoNum type="alphaLcParenR"/>
            </a:pPr>
            <a:r>
              <a:rPr lang="en-US" dirty="0" smtClean="0"/>
              <a:t>Required</a:t>
            </a:r>
            <a:endParaRPr lang="en-US" dirty="0" smtClean="0"/>
          </a:p>
          <a:p>
            <a:pPr marL="915988" lvl="1" indent="-457200">
              <a:buFontTx/>
              <a:buAutoNum type="alphaLcParenR"/>
            </a:pPr>
            <a:r>
              <a:rPr lang="en-US" dirty="0" smtClean="0"/>
              <a:t>Recommended</a:t>
            </a:r>
          </a:p>
          <a:p>
            <a:pPr marL="915988" lvl="1" indent="-457200">
              <a:buFontTx/>
              <a:buAutoNum type="alphaLcParenR"/>
            </a:pPr>
            <a:r>
              <a:rPr lang="en-US" dirty="0" smtClean="0"/>
              <a:t>Optional</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57200" indent="-457200"/>
            <a:r>
              <a:rPr lang="en-US" dirty="0" smtClean="0"/>
              <a:t>On a </a:t>
            </a:r>
            <a:r>
              <a:rPr lang="en-US" dirty="0" err="1" smtClean="0"/>
              <a:t>subVI</a:t>
            </a:r>
            <a:r>
              <a:rPr lang="en-US" dirty="0" smtClean="0"/>
              <a:t>, which terminal setting causes an error if the terminal is not wired?</a:t>
            </a:r>
          </a:p>
          <a:p>
            <a:pPr marL="915988" lvl="1" indent="-457200">
              <a:buFontTx/>
              <a:buAutoNum type="alphaLcParenR"/>
            </a:pPr>
            <a:endParaRPr lang="en-US" dirty="0" smtClean="0"/>
          </a:p>
          <a:p>
            <a:pPr marL="915988" lvl="1" indent="-457200">
              <a:buFontTx/>
              <a:buAutoNum type="alphaLcParenR"/>
            </a:pPr>
            <a:r>
              <a:rPr lang="en-US" b="1" dirty="0" smtClean="0"/>
              <a:t>Required</a:t>
            </a:r>
            <a:endParaRPr lang="en-US" b="1" dirty="0" smtClean="0"/>
          </a:p>
          <a:p>
            <a:pPr marL="915988" lvl="1" indent="-457200">
              <a:buFontTx/>
              <a:buAutoNum type="alphaLcParenR"/>
            </a:pPr>
            <a:r>
              <a:rPr lang="en-US" dirty="0" smtClean="0"/>
              <a:t>Recommended</a:t>
            </a:r>
          </a:p>
          <a:p>
            <a:pPr marL="915988" lvl="1" indent="-457200">
              <a:buFontTx/>
              <a:buAutoNum type="alphaLcParenR"/>
            </a:pPr>
            <a:r>
              <a:rPr lang="en-US" dirty="0" smtClean="0"/>
              <a:t>Optional</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381000" y="1604329"/>
            <a:ext cx="845820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Tru</a:t>
            </a:r>
            <a:r>
              <a:rPr lang="en-US" sz="2800" dirty="0" smtClean="0"/>
              <a:t>e or False?</a:t>
            </a:r>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Descriptions appear in the Context Help window. </a:t>
            </a:r>
            <a:endParaRPr lang="en-US" sz="28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381000" y="1604329"/>
            <a:ext cx="845820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Tru</a:t>
            </a:r>
            <a:r>
              <a:rPr lang="en-US" sz="2800" dirty="0" smtClean="0"/>
              <a:t>e or False?</a:t>
            </a:r>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Descriptions appear in the Context Help window. </a:t>
            </a:r>
            <a:endParaRPr lang="en-US" sz="28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b="1" dirty="0" smtClean="0"/>
              <a:t>TRUE</a:t>
            </a:r>
            <a:endParaRPr lang="en-US" sz="2800" b="1"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forms of documentation are available on the block diagram?</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Free labels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Labels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Captions</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Tip strips</a:t>
            </a:r>
            <a:endParaRPr lang="en-US" sz="24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3573</Words>
  <Application>Microsoft Office PowerPoint</Application>
  <PresentationFormat>On-screen Show (4:3)</PresentationFormat>
  <Paragraphs>296</Paragraphs>
  <Slides>32</Slides>
  <Notes>32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NI_Theme</vt:lpstr>
      <vt:lpstr>1_Office Theme</vt:lpstr>
      <vt:lpstr>Slide 1</vt:lpstr>
      <vt:lpstr>Today's Topics</vt:lpstr>
      <vt:lpstr>Review Question 1</vt:lpstr>
      <vt:lpstr>Review Question 1</vt:lpstr>
      <vt:lpstr>Review Question 2</vt:lpstr>
      <vt:lpstr>Review Question 2</vt:lpstr>
      <vt:lpstr>Review Question 3</vt:lpstr>
      <vt:lpstr>Review Question 3</vt:lpstr>
      <vt:lpstr>Review Question 4</vt:lpstr>
      <vt:lpstr>Review Question 4</vt:lpstr>
      <vt:lpstr>Review Question 5</vt:lpstr>
      <vt:lpstr>Review Question 5</vt:lpstr>
      <vt:lpstr>Waveform Graphs &amp; Charts</vt:lpstr>
      <vt:lpstr>Graphs vs. Charts</vt:lpstr>
      <vt:lpstr>Graphs &amp; Charts</vt:lpstr>
      <vt:lpstr>Chart Update Modes</vt:lpstr>
      <vt:lpstr>Slide 17</vt:lpstr>
      <vt:lpstr>Error Handling</vt:lpstr>
      <vt:lpstr>Error Handling: Types</vt:lpstr>
      <vt:lpstr>Errors vs. Warnings</vt:lpstr>
      <vt:lpstr>Error Handling: Functions</vt:lpstr>
      <vt:lpstr>Error Handling: Detection and Reporting</vt:lpstr>
      <vt:lpstr>Error Handling: With Loops</vt:lpstr>
      <vt:lpstr>Handling Errors with SubVIs</vt:lpstr>
      <vt:lpstr>Error Code Ranges</vt:lpstr>
      <vt:lpstr>Debugging </vt:lpstr>
      <vt:lpstr>Debugging Tools</vt:lpstr>
      <vt:lpstr>Debugging Tools: Highlight Execution</vt:lpstr>
      <vt:lpstr>Debugging Tools: Probes</vt:lpstr>
      <vt:lpstr>Debugging Tools: Breakpoints</vt:lpstr>
      <vt:lpstr>Debugging Tools: Single Stepping</vt:lpstr>
      <vt:lpstr>Homework</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Kristen</cp:lastModifiedBy>
  <cp:revision>31</cp:revision>
  <dcterms:created xsi:type="dcterms:W3CDTF">2011-04-14T15:30:24Z</dcterms:created>
  <dcterms:modified xsi:type="dcterms:W3CDTF">2011-05-18T19:36:41Z</dcterms:modified>
</cp:coreProperties>
</file>