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37"/>
  </p:notesMasterIdLst>
  <p:sldIdLst>
    <p:sldId id="257" r:id="rId3"/>
    <p:sldId id="258" r:id="rId4"/>
    <p:sldId id="303" r:id="rId5"/>
    <p:sldId id="311" r:id="rId6"/>
    <p:sldId id="312" r:id="rId7"/>
    <p:sldId id="319" r:id="rId8"/>
    <p:sldId id="313" r:id="rId9"/>
    <p:sldId id="318" r:id="rId10"/>
    <p:sldId id="314" r:id="rId11"/>
    <p:sldId id="317" r:id="rId12"/>
    <p:sldId id="315" r:id="rId13"/>
    <p:sldId id="316" r:id="rId14"/>
    <p:sldId id="296" r:id="rId15"/>
    <p:sldId id="304" r:id="rId16"/>
    <p:sldId id="307" r:id="rId17"/>
    <p:sldId id="297" r:id="rId18"/>
    <p:sldId id="308" r:id="rId19"/>
    <p:sldId id="305" r:id="rId20"/>
    <p:sldId id="309" r:id="rId21"/>
    <p:sldId id="306" r:id="rId22"/>
    <p:sldId id="300" r:id="rId23"/>
    <p:sldId id="298" r:id="rId24"/>
    <p:sldId id="299" r:id="rId25"/>
    <p:sldId id="270" r:id="rId26"/>
    <p:sldId id="271" r:id="rId27"/>
    <p:sldId id="272" r:id="rId28"/>
    <p:sldId id="273" r:id="rId29"/>
    <p:sldId id="274" r:id="rId30"/>
    <p:sldId id="275" r:id="rId31"/>
    <p:sldId id="310" r:id="rId32"/>
    <p:sldId id="276" r:id="rId33"/>
    <p:sldId id="277" r:id="rId34"/>
    <p:sldId id="301" r:id="rId35"/>
    <p:sldId id="30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333" autoAdjust="0"/>
  </p:normalViewPr>
  <p:slideViewPr>
    <p:cSldViewPr>
      <p:cViewPr varScale="1">
        <p:scale>
          <a:sx n="40" d="100"/>
          <a:sy n="40" d="100"/>
        </p:scale>
        <p:origin x="-19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CB37B9-1A73-4AA7-A016-16A708C10A32}" type="datetimeFigureOut">
              <a:rPr lang="en-US" smtClean="0"/>
              <a:pPr/>
              <a:t>5/6/2011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86874C-E97F-4D11-B4A4-DDBCFDE23F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10</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Auto-indexing</a:t>
            </a:r>
            <a:r>
              <a:rPr lang="en-US" baseline="0" dirty="0" smtClean="0"/>
              <a:t> on an input tunnel will pass one element of the array into the loop sequentially.  It will also determine the number of times a for loop can iterate.  If auto-indexing is disabled, the entire array will be passed into the loop with each loop iteration.</a:t>
            </a:r>
          </a:p>
          <a:p>
            <a:endParaRPr lang="en-US" baseline="0" dirty="0" smtClean="0"/>
          </a:p>
          <a:p>
            <a:r>
              <a:rPr lang="en-US" baseline="0" dirty="0" smtClean="0"/>
              <a:t>Auto-indexing on an output tunnel will means the values sent to the auto-indexed output tunnel during each loop iteration will accumulate at the tunnel and be passed out as an array when the loop finishes executing.  If auto-indexing is disabled, then only the most recent value will be passed out.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11</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12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Iterates 3 times because</a:t>
            </a:r>
            <a:r>
              <a:rPr lang="en-US" baseline="0" dirty="0" smtClean="0"/>
              <a:t> 3 is wired to N.</a:t>
            </a:r>
          </a:p>
          <a:p>
            <a:endParaRPr lang="en-US" dirty="0" smtClean="0"/>
          </a:p>
          <a:p>
            <a:r>
              <a:rPr lang="en-US" dirty="0" smtClean="0"/>
              <a:t>1</a:t>
            </a:r>
            <a:r>
              <a:rPr lang="en-US" baseline="30000" dirty="0" smtClean="0"/>
              <a:t>st</a:t>
            </a:r>
            <a:r>
              <a:rPr lang="en-US" dirty="0" smtClean="0"/>
              <a:t> iteration:</a:t>
            </a:r>
          </a:p>
          <a:p>
            <a:r>
              <a:rPr lang="en-US" dirty="0" err="1" smtClean="0"/>
              <a:t>i</a:t>
            </a:r>
            <a:r>
              <a:rPr lang="en-US" dirty="0" smtClean="0"/>
              <a:t>=</a:t>
            </a:r>
            <a:r>
              <a:rPr lang="en-US" baseline="0" dirty="0" smtClean="0"/>
              <a:t> 0</a:t>
            </a:r>
          </a:p>
          <a:p>
            <a:r>
              <a:rPr lang="en-US" baseline="0" dirty="0" smtClean="0"/>
              <a:t>Top shift register = 3</a:t>
            </a:r>
          </a:p>
          <a:p>
            <a:r>
              <a:rPr lang="en-US" baseline="0" dirty="0" smtClean="0"/>
              <a:t>Bottom shift register = 3</a:t>
            </a:r>
          </a:p>
          <a:p>
            <a:r>
              <a:rPr lang="en-US" baseline="0" dirty="0" smtClean="0"/>
              <a:t>Sum sent to right shift register = 6</a:t>
            </a:r>
          </a:p>
          <a:p>
            <a:endParaRPr lang="en-US" baseline="0" dirty="0" smtClean="0"/>
          </a:p>
          <a:p>
            <a:r>
              <a:rPr lang="en-US" dirty="0" smtClean="0"/>
              <a:t>2</a:t>
            </a:r>
            <a:r>
              <a:rPr lang="en-US" baseline="30000" dirty="0" smtClean="0"/>
              <a:t>nd</a:t>
            </a:r>
            <a:r>
              <a:rPr lang="en-US" baseline="0" dirty="0" smtClean="0"/>
              <a:t> </a:t>
            </a:r>
            <a:r>
              <a:rPr lang="en-US" dirty="0" smtClean="0"/>
              <a:t>iteration:</a:t>
            </a:r>
          </a:p>
          <a:p>
            <a:r>
              <a:rPr lang="en-US" dirty="0" err="1" smtClean="0"/>
              <a:t>i</a:t>
            </a:r>
            <a:r>
              <a:rPr lang="en-US" dirty="0" smtClean="0"/>
              <a:t>=</a:t>
            </a:r>
            <a:r>
              <a:rPr lang="en-US" baseline="0" dirty="0" smtClean="0"/>
              <a:t> 1</a:t>
            </a:r>
          </a:p>
          <a:p>
            <a:r>
              <a:rPr lang="en-US" baseline="0" dirty="0" smtClean="0"/>
              <a:t>Top shift register = 6</a:t>
            </a:r>
          </a:p>
          <a:p>
            <a:r>
              <a:rPr lang="en-US" baseline="0" dirty="0" smtClean="0"/>
              <a:t>Bottom shift register = 3 </a:t>
            </a:r>
          </a:p>
          <a:p>
            <a:r>
              <a:rPr lang="en-US" baseline="0" dirty="0" smtClean="0"/>
              <a:t>Sum sent to right shift register = 10</a:t>
            </a:r>
            <a:endParaRPr lang="en-US" dirty="0" smtClean="0"/>
          </a:p>
          <a:p>
            <a:endParaRPr lang="en-US" dirty="0" smtClean="0"/>
          </a:p>
          <a:p>
            <a:r>
              <a:rPr lang="en-US" dirty="0" smtClean="0"/>
              <a:t>3</a:t>
            </a:r>
            <a:r>
              <a:rPr lang="en-US" baseline="30000" dirty="0" smtClean="0"/>
              <a:t>rd</a:t>
            </a:r>
            <a:r>
              <a:rPr lang="en-US" baseline="0" dirty="0" smtClean="0"/>
              <a:t> </a:t>
            </a:r>
            <a:r>
              <a:rPr lang="en-US" dirty="0" smtClean="0"/>
              <a:t> iteration:</a:t>
            </a:r>
          </a:p>
          <a:p>
            <a:r>
              <a:rPr lang="en-US" dirty="0" err="1" smtClean="0"/>
              <a:t>i</a:t>
            </a:r>
            <a:r>
              <a:rPr lang="en-US" dirty="0" smtClean="0"/>
              <a:t>=</a:t>
            </a:r>
            <a:r>
              <a:rPr lang="en-US" baseline="0" dirty="0" smtClean="0"/>
              <a:t> 2</a:t>
            </a:r>
          </a:p>
          <a:p>
            <a:r>
              <a:rPr lang="en-US" baseline="0" dirty="0" smtClean="0"/>
              <a:t>Top shift register = 10</a:t>
            </a:r>
          </a:p>
          <a:p>
            <a:r>
              <a:rPr lang="en-US" baseline="0" dirty="0" smtClean="0"/>
              <a:t>Bottom shift register = 6</a:t>
            </a:r>
          </a:p>
          <a:p>
            <a:r>
              <a:rPr lang="en-US" baseline="0" dirty="0" smtClean="0"/>
              <a:t>Sum sent to right shift register = 18</a:t>
            </a:r>
            <a:endParaRPr lang="en-US" dirty="0" smtClean="0"/>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B165F2-9BC1-4634-BFB2-CF5D480496D8}" type="slidenum">
              <a:rPr lang="en-US"/>
              <a:pPr/>
              <a:t>13</a:t>
            </a:fld>
            <a:endParaRPr lang="en-US"/>
          </a:p>
        </p:txBody>
      </p:sp>
      <p:sp>
        <p:nvSpPr>
          <p:cNvPr id="5120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1202" name="Text Box 2"/>
          <p:cNvSpPr txBox="1">
            <a:spLocks noGrp="1" noChangeArrowheads="1"/>
          </p:cNvSpPr>
          <p:nvPr>
            <p:ph type="body" idx="1"/>
          </p:nvPr>
        </p:nvSpPr>
        <p:spPr bwMode="auto">
          <a:xfrm>
            <a:off x="684960" y="4342535"/>
            <a:ext cx="5486680" cy="4426238"/>
          </a:xfrm>
          <a:prstGeom prst="rect">
            <a:avLst/>
          </a:prstGeom>
          <a:noFill/>
          <a:ln>
            <a:round/>
            <a:headEnd/>
            <a:tailEnd/>
          </a:ln>
        </p:spPr>
        <p:txBody>
          <a:bodyPr lIns="0" tIns="6784" rIns="0" bIns="0">
            <a:normAutofit lnSpcReduction="10000"/>
          </a:bodyPr>
          <a:lstStyle/>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A sequence structure contains one or more subdiagrams, or frames, that execute in sequential order. Within each frame of a sequence structure, as in the rest of the block diagram, data dependency determines the execution order of nodes. Sequence structures are not used commonly in LabVIEW. Use the sequence structures to control the execution order when natural data dependency does not exist and flow-through parameters are not available.</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dirty="0">
              <a:ea typeface="SimSun" charset="-122"/>
            </a:endParaRP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Flat Sequence Structure</a:t>
            </a: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Use the Flat Sequence structure to avoid using sequence locals and to better document the block diagram. When you add or delete frames in a Flat Sequence structure, the structure resizes automatically.</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dirty="0" smtClean="0">
              <a:ea typeface="SimSun" charset="-122"/>
            </a:endParaRP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smtClean="0">
                <a:ea typeface="SimSun" charset="-122"/>
              </a:rPr>
              <a:t>Each</a:t>
            </a:r>
            <a:r>
              <a:rPr lang="en-US" baseline="0" dirty="0" smtClean="0">
                <a:ea typeface="SimSun" charset="-122"/>
              </a:rPr>
              <a:t> frame will send its outputs on the completion of that frame (this is different than the stacked sequence structure). The outputs may go to the next frame or external to the sequence structure. </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baseline="0" dirty="0" smtClean="0">
              <a:ea typeface="SimSun" charset="-122"/>
            </a:endParaRP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baseline="0" dirty="0" smtClean="0">
                <a:ea typeface="SimSun" charset="-122"/>
              </a:rPr>
              <a:t>The sequence structure cannot be stopped in the middle, which is why it is not often used.  </a:t>
            </a:r>
            <a:endParaRPr lang="en-US" dirty="0">
              <a:ea typeface="SimSun"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B165F2-9BC1-4634-BFB2-CF5D480496D8}" type="slidenum">
              <a:rPr lang="en-US"/>
              <a:pPr/>
              <a:t>14</a:t>
            </a:fld>
            <a:endParaRPr lang="en-US"/>
          </a:p>
        </p:txBody>
      </p:sp>
      <p:sp>
        <p:nvSpPr>
          <p:cNvPr id="5120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1202" name="Text Box 2"/>
          <p:cNvSpPr txBox="1">
            <a:spLocks noGrp="1" noChangeArrowheads="1"/>
          </p:cNvSpPr>
          <p:nvPr>
            <p:ph type="body" idx="1"/>
          </p:nvPr>
        </p:nvSpPr>
        <p:spPr bwMode="auto">
          <a:xfrm>
            <a:off x="684960" y="4342535"/>
            <a:ext cx="5486680" cy="4426238"/>
          </a:xfrm>
          <a:prstGeom prst="rect">
            <a:avLst/>
          </a:prstGeom>
          <a:noFill/>
          <a:ln>
            <a:round/>
            <a:headEnd/>
            <a:tailEnd/>
          </a:ln>
        </p:spPr>
        <p:txBody>
          <a:bodyPr lIns="0" tIns="6784" rIns="0" bIns="0">
            <a:normAutofit lnSpcReduction="10000"/>
          </a:bodyPr>
          <a:lstStyle/>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smtClean="0">
                <a:ea typeface="SimSun" charset="-122"/>
              </a:rPr>
              <a:t>To </a:t>
            </a:r>
            <a:r>
              <a:rPr lang="en-US" dirty="0">
                <a:ea typeface="SimSun" charset="-122"/>
              </a:rPr>
              <a:t>convert a Flat Sequence structure to a Stacked Sequence structure, right-click the Flat Sequence structure and select Replace with Stacked Sequence from the shortcut menu. If you change a Flat Sequence to a Stacked Sequence and then back to a Flat Sequence, LabVIEW moves all input terminals to the first frame of the sequence. The final Flat Sequence should operate the same as the Stacked Sequence. After you change the Stacked Sequence to a Flat Sequence with all input terminals on the first frame, you can move wires to where they were located in the original Flat Sequence.</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dirty="0">
              <a:ea typeface="SimSun" charset="-122"/>
            </a:endParaRP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Stacked Sequence Structure</a:t>
            </a: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u="sng" dirty="0">
                <a:ea typeface="SimSun" charset="-122"/>
              </a:rPr>
              <a:t>The Stacked Sequence structure returns data only after the last frame executes. </a:t>
            </a:r>
            <a:r>
              <a:rPr lang="en-US" dirty="0">
                <a:ea typeface="SimSun" charset="-122"/>
              </a:rPr>
              <a:t>Use the Stacked Sequence structure if you want to conserve space on the block diagram.</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dirty="0">
              <a:ea typeface="SimSun" charset="-122"/>
            </a:endParaRPr>
          </a:p>
          <a:p>
            <a:pPr>
              <a:lnSpc>
                <a:spcPct val="95000"/>
              </a:lnSpc>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To convert a Stacked Sequence structure to a Flat Sequence structure, right-click the Stacked Sequence structure and select </a:t>
            </a:r>
            <a:r>
              <a:rPr lang="en-US" dirty="0" err="1">
                <a:ea typeface="SimSun" charset="-122"/>
              </a:rPr>
              <a:t>Replace»Replace</a:t>
            </a:r>
            <a:r>
              <a:rPr lang="en-US" dirty="0">
                <a:ea typeface="SimSun" charset="-122"/>
              </a:rPr>
              <a:t> with Flat Sequence from the shortcut menu. The sequence selector identifier, shown as follows, at the top of the Stacked Sequence structure contains the current frame number and range of frames.</a:t>
            </a:r>
          </a:p>
          <a:p>
            <a:pPr>
              <a:lnSpc>
                <a:spcPct val="95000"/>
              </a:lnSpc>
              <a:spcBef>
                <a:spcPct val="0"/>
              </a:spcBef>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There are </a:t>
            </a:r>
            <a:r>
              <a:rPr lang="en-US" dirty="0" smtClean="0"/>
              <a:t>many </a:t>
            </a:r>
            <a:r>
              <a:rPr lang="en-US" dirty="0" smtClean="0"/>
              <a:t>reasons to use the</a:t>
            </a:r>
            <a:r>
              <a:rPr lang="en-US" baseline="0" dirty="0" smtClean="0"/>
              <a:t> timing </a:t>
            </a:r>
            <a:r>
              <a:rPr lang="en-US" baseline="0" dirty="0" smtClean="0"/>
              <a:t>functions. The </a:t>
            </a:r>
            <a:r>
              <a:rPr lang="en-US" b="1" baseline="0" dirty="0" smtClean="0"/>
              <a:t>Wait</a:t>
            </a:r>
            <a:r>
              <a:rPr lang="en-US" baseline="0" dirty="0" smtClean="0"/>
              <a:t> and </a:t>
            </a:r>
            <a:r>
              <a:rPr lang="en-US" b="1" baseline="0" dirty="0" smtClean="0"/>
              <a:t>Wait Until Next Millisecond Multiple </a:t>
            </a:r>
            <a:r>
              <a:rPr lang="en-US" baseline="0" dirty="0" smtClean="0"/>
              <a:t>functions are used for two main reasons:  </a:t>
            </a:r>
            <a:r>
              <a:rPr lang="en-US" baseline="0" dirty="0" smtClean="0"/>
              <a:t>to control loop frequency (how quickly you go to the next loop iteration) and to provide “down time” for the processor allowing it to go complete other (possibly non-LabVIEW) tasks, such as updating the front panel or </a:t>
            </a:r>
            <a:r>
              <a:rPr lang="en-US" baseline="0" dirty="0" smtClean="0"/>
              <a:t>run a virus scan.  The </a:t>
            </a:r>
            <a:r>
              <a:rPr lang="en-US" b="1" baseline="0" dirty="0" smtClean="0"/>
              <a:t>Elapsed Time </a:t>
            </a:r>
            <a:r>
              <a:rPr lang="en-US" baseline="0" dirty="0" smtClean="0"/>
              <a:t>Express VI is used to check how much time is passed.  The </a:t>
            </a:r>
            <a:r>
              <a:rPr lang="en-US" b="1" baseline="0" dirty="0" smtClean="0"/>
              <a:t>Tick Count </a:t>
            </a:r>
            <a:r>
              <a:rPr lang="en-US" baseline="0" dirty="0" smtClean="0"/>
              <a:t>and </a:t>
            </a:r>
            <a:r>
              <a:rPr lang="en-US" b="1" baseline="0" dirty="0" smtClean="0"/>
              <a:t>Get Date/Time In Seconds</a:t>
            </a:r>
            <a:r>
              <a:rPr lang="en-US" baseline="0" dirty="0" smtClean="0"/>
              <a:t> functions can be used to determine how much time has passed, as well, by taking the difference of two measurements. (Note that the </a:t>
            </a:r>
            <a:r>
              <a:rPr lang="en-US" b="1" baseline="0" dirty="0" smtClean="0"/>
              <a:t>Tick Count </a:t>
            </a:r>
            <a:r>
              <a:rPr lang="en-US" baseline="0" dirty="0" smtClean="0"/>
              <a:t>has a maximum value 4,294, 967, 295 because it is limited by the data type, U32.  Once the maximum is reached, it begins again at zero: also known as rolling over.  Therefore, if you want to measure a longer time, use the </a:t>
            </a:r>
            <a:r>
              <a:rPr lang="en-US" b="1" baseline="0" dirty="0" smtClean="0"/>
              <a:t>Get Date/Time in Seconds.</a:t>
            </a:r>
            <a:r>
              <a:rPr lang="en-US" b="0" baseline="0" dirty="0" smtClean="0"/>
              <a:t>)</a:t>
            </a:r>
            <a:endParaRPr lang="en-US" b="1" baseline="0" dirty="0" smtClean="0"/>
          </a:p>
          <a:p>
            <a:endParaRPr lang="en-US" baseline="0" dirty="0" smtClean="0"/>
          </a:p>
          <a:p>
            <a:r>
              <a:rPr lang="en-US" baseline="0" dirty="0" smtClean="0"/>
              <a:t>The timing functions use the Operating System’s ms clock</a:t>
            </a:r>
          </a:p>
          <a:p>
            <a:endParaRPr lang="en-US" baseline="0" dirty="0" smtClean="0"/>
          </a:p>
          <a:p>
            <a:r>
              <a:rPr lang="en-US" baseline="0" dirty="0" smtClean="0"/>
              <a:t>The </a:t>
            </a:r>
            <a:r>
              <a:rPr lang="en-US" b="1" baseline="0" dirty="0" smtClean="0"/>
              <a:t>wait</a:t>
            </a:r>
            <a:r>
              <a:rPr lang="en-US" baseline="0" dirty="0" smtClean="0"/>
              <a:t> </a:t>
            </a:r>
            <a:r>
              <a:rPr lang="en-US" baseline="0" dirty="0" smtClean="0"/>
              <a:t>and </a:t>
            </a:r>
            <a:r>
              <a:rPr lang="en-US" b="1" i="0" baseline="0" dirty="0" smtClean="0"/>
              <a:t>wait </a:t>
            </a:r>
            <a:r>
              <a:rPr lang="en-US" b="1" i="0" baseline="0" dirty="0" smtClean="0"/>
              <a:t>until next ms multiple</a:t>
            </a:r>
            <a:r>
              <a:rPr lang="en-US" b="0" i="0" baseline="0" dirty="0" smtClean="0"/>
              <a:t> </a:t>
            </a:r>
            <a:r>
              <a:rPr lang="en-US" b="0" i="0" baseline="0" dirty="0" smtClean="0"/>
              <a:t>functions are discussed in the following slides in more detail.</a:t>
            </a:r>
            <a:endParaRPr lang="en-US" b="0" i="0" baseline="0" dirty="0" smtClean="0"/>
          </a:p>
        </p:txBody>
      </p:sp>
      <p:sp>
        <p:nvSpPr>
          <p:cNvPr id="4" name="Slide Number Placeholder 3"/>
          <p:cNvSpPr>
            <a:spLocks noGrp="1"/>
          </p:cNvSpPr>
          <p:nvPr>
            <p:ph type="sldNum" idx="10"/>
          </p:nvPr>
        </p:nvSpPr>
        <p:spPr/>
        <p:txBody>
          <a:bodyPr/>
          <a:lstStyle/>
          <a:p>
            <a:fld id="{9E94E366-76FE-495F-9CC2-8605A1FD343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The </a:t>
            </a:r>
            <a:r>
              <a:rPr lang="en-US" b="1" baseline="0" dirty="0" smtClean="0"/>
              <a:t>wait</a:t>
            </a:r>
            <a:r>
              <a:rPr lang="en-US" baseline="0" dirty="0" smtClean="0"/>
              <a:t> simply waits the number of ms wired into it.  When in a loop, it often has nothing forcing its execution (other than the constant wired to it) relative to the other code </a:t>
            </a:r>
            <a:r>
              <a:rPr lang="en-US" i="1" baseline="0" dirty="0" smtClean="0"/>
              <a:t>within</a:t>
            </a:r>
            <a:r>
              <a:rPr lang="en-US" i="0" baseline="0" dirty="0" smtClean="0"/>
              <a:t> the loop.  Therefore, the Wait function will operate in parallel with the other code in the loop.  If the other code takes a shorter amount of time to execute, the wait will continue until it has met the value wired to it before allowing the next loop iteration.  If the wait takes a shorter time, then the next loop iteration will begin directly after the other code in the loop finishes.  </a:t>
            </a:r>
            <a:r>
              <a:rPr lang="en-US" i="0" baseline="0" dirty="0" smtClean="0"/>
              <a:t>This is shown in the next slide.</a:t>
            </a:r>
            <a:endParaRPr lang="en-US" i="0" baseline="0"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The </a:t>
            </a:r>
            <a:r>
              <a:rPr lang="en-US" b="1" baseline="0" dirty="0" smtClean="0"/>
              <a:t>wait</a:t>
            </a:r>
            <a:r>
              <a:rPr lang="en-US" baseline="0" dirty="0" smtClean="0"/>
              <a:t> simply waits the number of ms wired into it.  When in a loop, it often has nothing forcing its execution (other than the constant wired to it) relative to the other code </a:t>
            </a:r>
            <a:r>
              <a:rPr lang="en-US" i="1" baseline="0" dirty="0" smtClean="0"/>
              <a:t>within</a:t>
            </a:r>
            <a:r>
              <a:rPr lang="en-US" i="0" baseline="0" dirty="0" smtClean="0"/>
              <a:t> the loop.  Therefore, the Wait function will operate in parallel with the other code in the loop.  If the other code takes a shorter amount of time to execute, the wait will continue until it has met the value wired to it before allowing the next loop iteration.  If the wait takes a shorter time, then the next loop iteration will begin directly after the other code in the loop finishes.  </a:t>
            </a:r>
          </a:p>
          <a:p>
            <a:endParaRPr lang="en-US" b="0" i="0" baseline="0" dirty="0" smtClean="0"/>
          </a:p>
          <a:p>
            <a:r>
              <a:rPr lang="en-US" b="0" i="0" baseline="0" dirty="0" smtClean="0"/>
              <a:t>The green shapes show the point at which the next loop iteration would begin if the other code (blue line) took 16 ms:  right at 16 ms for the wait function </a:t>
            </a:r>
            <a:r>
              <a:rPr lang="en-US" b="0" i="0" baseline="0" dirty="0" smtClean="0"/>
              <a:t>because </a:t>
            </a:r>
            <a:r>
              <a:rPr lang="en-US" b="0" i="0" baseline="0" dirty="0" smtClean="0"/>
              <a:t>the value wired into the wait is less than the time the other code took to </a:t>
            </a:r>
            <a:r>
              <a:rPr lang="en-US" b="0" i="0" baseline="0" dirty="0" smtClean="0"/>
              <a:t>execute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i="0" baseline="0" dirty="0" smtClean="0"/>
              <a:t>The </a:t>
            </a:r>
            <a:r>
              <a:rPr lang="en-US" b="1" i="0" baseline="0" dirty="0" smtClean="0"/>
              <a:t>wait until next ms multiple</a:t>
            </a:r>
            <a:r>
              <a:rPr lang="en-US" b="0" i="0" baseline="0" dirty="0" smtClean="0"/>
              <a:t> sets up </a:t>
            </a:r>
            <a:r>
              <a:rPr lang="en-US" b="0" i="0" baseline="0" dirty="0" smtClean="0"/>
              <a:t>“opportunities” when </a:t>
            </a:r>
            <a:r>
              <a:rPr lang="en-US" b="0" i="0" baseline="0" dirty="0" smtClean="0"/>
              <a:t>the code is allowed to continue.  For example, consider a situation where there is a loops with a wait until next ms multiple inside the loop along with other code and there is a 10 (ms) wired into the wait until next ms multiple function.  If the other code in the loop finishes after 8ms, then the wait until next ms multiple will wait an additional 2ms (total of 10ms) before the next loop iteration is allowed to </a:t>
            </a:r>
            <a:r>
              <a:rPr lang="en-US" b="0" i="0" baseline="0" dirty="0" smtClean="0"/>
              <a:t>execute because the first opportunity is at 10ms (first multiple of 10; 10x1).  </a:t>
            </a:r>
            <a:r>
              <a:rPr lang="en-US" b="0" i="0" baseline="0" dirty="0" smtClean="0"/>
              <a:t>If the other code take 13ms to complete, then the next loop iteration cannot begin until the 20 ms mark </a:t>
            </a:r>
            <a:r>
              <a:rPr lang="en-US" b="0" i="0" baseline="0" dirty="0" smtClean="0"/>
              <a:t>(second multiple of 10ms; 10x2). </a:t>
            </a:r>
          </a:p>
          <a:p>
            <a:endParaRPr lang="en-US" b="0" i="0" baseline="0" dirty="0" smtClean="0"/>
          </a:p>
          <a:p>
            <a:r>
              <a:rPr lang="en-US" b="0" i="0" baseline="0" dirty="0" smtClean="0"/>
              <a:t> </a:t>
            </a:r>
            <a:r>
              <a:rPr lang="en-US" b="0" i="0" baseline="0" dirty="0" smtClean="0"/>
              <a:t>If 15 were wired into the wait until next ms multiple instead of 10, then the times when the next loop iteration could happen would be at the 15, 30, 45, 60….. ms </a:t>
            </a:r>
            <a:r>
              <a:rPr lang="en-US" b="0" i="0" baseline="0" dirty="0" smtClean="0"/>
              <a:t>marks; (multiples of 15)</a:t>
            </a:r>
            <a:endParaRPr lang="en-US" b="0" i="0" baseline="0" dirty="0" smtClean="0"/>
          </a:p>
        </p:txBody>
      </p:sp>
      <p:sp>
        <p:nvSpPr>
          <p:cNvPr id="4" name="Slide Number Placeholder 3"/>
          <p:cNvSpPr>
            <a:spLocks noGrp="1"/>
          </p:cNvSpPr>
          <p:nvPr>
            <p:ph type="sldNum" idx="10"/>
          </p:nvPr>
        </p:nvSpPr>
        <p:spPr/>
        <p:txBody>
          <a:bodyPr/>
          <a:lstStyle/>
          <a:p>
            <a:fld id="{9E94E366-76FE-495F-9CC2-8605A1FD343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There are two main reasons to use the</a:t>
            </a:r>
            <a:r>
              <a:rPr lang="en-US" baseline="0" dirty="0" smtClean="0"/>
              <a:t> timing functions:  to control loop frequency (how quickly you go to the next loop iteration) and to provide “down time” for the processor allowing it to go complete other (possibly non-LabVIEW) tasks, such as updating the front panel or check for email.  </a:t>
            </a:r>
          </a:p>
          <a:p>
            <a:endParaRPr lang="en-US" baseline="0" dirty="0" smtClean="0"/>
          </a:p>
          <a:p>
            <a:r>
              <a:rPr lang="en-US" baseline="0" dirty="0" smtClean="0"/>
              <a:t>The timing functions use the Operating System’s ms clock</a:t>
            </a:r>
          </a:p>
          <a:p>
            <a:endParaRPr lang="en-US" baseline="0" dirty="0" smtClean="0"/>
          </a:p>
          <a:p>
            <a:r>
              <a:rPr lang="en-US" baseline="0" dirty="0" smtClean="0"/>
              <a:t>The </a:t>
            </a:r>
            <a:r>
              <a:rPr lang="en-US" b="1" baseline="0" dirty="0" smtClean="0"/>
              <a:t>wait</a:t>
            </a:r>
            <a:r>
              <a:rPr lang="en-US" baseline="0" dirty="0" smtClean="0"/>
              <a:t> simply waits the number of ms wired into it.  When in a loop, it often has nothing forcing its execution (other than the constant wired to it) relative to the other code </a:t>
            </a:r>
            <a:r>
              <a:rPr lang="en-US" i="1" baseline="0" dirty="0" smtClean="0"/>
              <a:t>within</a:t>
            </a:r>
            <a:r>
              <a:rPr lang="en-US" i="0" baseline="0" dirty="0" smtClean="0"/>
              <a:t> the loop.  Therefore, the Wait function will operate in parallel with the other code in the loop.  If the other code takes a shorter amount of time to execute, the wait will continue until it has met the value wired to it before allowing the next loop iteration.  If the wait takes a shorter time, then the next loop iteration will begin directly after the other code in the loop finishes.  </a:t>
            </a:r>
          </a:p>
          <a:p>
            <a:endParaRPr lang="en-US" i="0" baseline="0" dirty="0" smtClean="0"/>
          </a:p>
          <a:p>
            <a:r>
              <a:rPr lang="en-US" i="0" baseline="0" dirty="0" smtClean="0"/>
              <a:t>The </a:t>
            </a:r>
            <a:r>
              <a:rPr lang="en-US" b="1" i="0" baseline="0" dirty="0" smtClean="0"/>
              <a:t>wait until next ms multiple</a:t>
            </a:r>
            <a:r>
              <a:rPr lang="en-US" b="0" i="0" baseline="0" dirty="0" smtClean="0"/>
              <a:t> sets up time markers when the code is allowed to continue.  For example, consider a situation where there is a loops with a wait until next ms multiple inside the loop along with other code and there is a 10 (ms) wired into the wait until next ms multiple function.  If the other code in the loop finishes after 8ms, then the wait until next ms multiple will wait an additional 2ms (total of 10ms) before the next loop iteration is allowed to execute.  If the other code take 13ms to complete, then the next loop iteration cannot begin until the 20 ms mark (an interval of 10ms).  If 15 were wired into the wait until next ms multiple instead of 10, then the times when the next loop iteration could happen would be at the 15, 30, 45, 60….. ms marks.</a:t>
            </a:r>
          </a:p>
          <a:p>
            <a:endParaRPr lang="en-US" b="0" i="0" baseline="0" dirty="0" smtClean="0"/>
          </a:p>
          <a:p>
            <a:r>
              <a:rPr lang="en-US" b="0" i="0" baseline="0" dirty="0" smtClean="0"/>
              <a:t>The green shapes show the point at which the next loop iteration would begin if the other code (blue line) took 16 ms:  right at 16 ms for the wait function (because the value wired into the wait is less than the time the other code took to execute) and 20 ms for the wait until next ms multiple function (because the loop can only go to the next iteration at multiples of 10ms)</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0" i="0" baseline="0" dirty="0" smtClean="0"/>
              <a:t>This slide is to visualize the different behavior from the </a:t>
            </a:r>
            <a:r>
              <a:rPr lang="en-US" b="1" i="0" baseline="0" dirty="0" smtClean="0"/>
              <a:t>Wait </a:t>
            </a:r>
            <a:r>
              <a:rPr lang="en-US" b="0" i="0" baseline="0" dirty="0" smtClean="0"/>
              <a:t>and the </a:t>
            </a:r>
            <a:r>
              <a:rPr lang="en-US" b="1" i="0" baseline="0" dirty="0" smtClean="0"/>
              <a:t>Wait Until Next Millisecond Multiple</a:t>
            </a:r>
            <a:r>
              <a:rPr lang="en-US" b="0" i="0" baseline="0" dirty="0" smtClean="0"/>
              <a:t> functions.  </a:t>
            </a:r>
          </a:p>
          <a:p>
            <a:endParaRPr lang="en-US" b="0" i="0" baseline="0" dirty="0" smtClean="0"/>
          </a:p>
          <a:p>
            <a:r>
              <a:rPr lang="en-US" b="0" i="0" baseline="0" dirty="0" smtClean="0"/>
              <a:t>Assumptions:  The “other code,” such as a </a:t>
            </a:r>
            <a:r>
              <a:rPr lang="en-US" b="0" i="0" baseline="0" dirty="0" err="1" smtClean="0"/>
              <a:t>subVI</a:t>
            </a:r>
            <a:r>
              <a:rPr lang="en-US" b="0" i="0" baseline="0" dirty="0" smtClean="0"/>
              <a:t>, is running in parallel with either </a:t>
            </a:r>
            <a:r>
              <a:rPr lang="en-US" b="1" i="0" baseline="0" dirty="0" smtClean="0"/>
              <a:t>Wait</a:t>
            </a:r>
            <a:r>
              <a:rPr lang="en-US" b="0" i="0" baseline="0" dirty="0" smtClean="0"/>
              <a:t> or </a:t>
            </a:r>
            <a:r>
              <a:rPr lang="en-US" b="1" i="0" baseline="0" dirty="0" smtClean="0"/>
              <a:t>Wait Until Next Millisecond Multiple</a:t>
            </a:r>
            <a:r>
              <a:rPr lang="en-US" b="0" i="0" baseline="0" dirty="0" smtClean="0"/>
              <a:t>, which are within a loop.  (The concept holds for other structures, like a case structure, but is easiest to understand and most often used within a loop)</a:t>
            </a:r>
          </a:p>
          <a:p>
            <a:endParaRPr lang="en-US" b="0" i="0" baseline="0" dirty="0" smtClean="0"/>
          </a:p>
          <a:p>
            <a:r>
              <a:rPr lang="en-US" b="0" i="0" baseline="0" dirty="0" smtClean="0"/>
              <a:t>Definitions: </a:t>
            </a:r>
          </a:p>
          <a:p>
            <a:r>
              <a:rPr lang="en-US" b="0" i="0" baseline="0" dirty="0" smtClean="0"/>
              <a:t>green star: the </a:t>
            </a:r>
            <a:r>
              <a:rPr lang="en-US" b="0" i="0" baseline="0" dirty="0" smtClean="0"/>
              <a:t>point at which the next loop iteration would begin </a:t>
            </a:r>
            <a:endParaRPr lang="en-US" b="0" i="0" baseline="0" dirty="0" smtClean="0"/>
          </a:p>
          <a:p>
            <a:r>
              <a:rPr lang="en-US" b="0" i="0" baseline="0" dirty="0" smtClean="0"/>
              <a:t>Blue solid line:  time when the “other code” is executing. </a:t>
            </a:r>
          </a:p>
          <a:p>
            <a:r>
              <a:rPr lang="en-US" b="0" i="0" baseline="0" dirty="0" smtClean="0"/>
              <a:t>Black solid line (horizontal): time when </a:t>
            </a:r>
            <a:r>
              <a:rPr lang="en-US" b="1" i="0" baseline="0" dirty="0" smtClean="0"/>
              <a:t>Wait </a:t>
            </a:r>
            <a:r>
              <a:rPr lang="en-US" b="0" i="0" baseline="0" dirty="0" smtClean="0"/>
              <a:t>is executing</a:t>
            </a:r>
          </a:p>
          <a:p>
            <a:r>
              <a:rPr lang="en-US" b="0" i="0" baseline="0" dirty="0" smtClean="0"/>
              <a:t>Red: times when Wait functions are NOT restricting </a:t>
            </a:r>
          </a:p>
          <a:p>
            <a:endParaRPr lang="en-US" b="0" i="0" baseline="0" dirty="0" smtClean="0"/>
          </a:p>
          <a:p>
            <a:r>
              <a:rPr lang="en-US" b="0" i="0" baseline="0" dirty="0" smtClean="0"/>
              <a:t>If </a:t>
            </a:r>
            <a:r>
              <a:rPr lang="en-US" b="0" i="0" baseline="0" dirty="0" smtClean="0"/>
              <a:t>the other code (blue line) took 16 </a:t>
            </a:r>
            <a:r>
              <a:rPr lang="en-US" b="0" i="0" baseline="0" dirty="0" smtClean="0"/>
              <a:t>ms….</a:t>
            </a:r>
          </a:p>
          <a:p>
            <a:r>
              <a:rPr lang="en-US" b="0" i="0" baseline="0" dirty="0" smtClean="0"/>
              <a:t>…a loop with the </a:t>
            </a:r>
            <a:r>
              <a:rPr lang="en-US" b="1" i="0" baseline="0" dirty="0" smtClean="0"/>
              <a:t>Wait </a:t>
            </a:r>
            <a:r>
              <a:rPr lang="en-US" b="0" i="0" baseline="0" dirty="0" smtClean="0"/>
              <a:t>functions would go to the next iteration </a:t>
            </a:r>
            <a:r>
              <a:rPr lang="en-US" b="0" i="0" baseline="0" dirty="0" smtClean="0"/>
              <a:t>right at 16 ms </a:t>
            </a:r>
            <a:r>
              <a:rPr lang="en-US" b="0" i="0" baseline="0" dirty="0" smtClean="0"/>
              <a:t>because the </a:t>
            </a:r>
            <a:r>
              <a:rPr lang="en-US" b="0" i="0" baseline="0" dirty="0" smtClean="0"/>
              <a:t>value wired into the wait is less than the time the other code took to </a:t>
            </a:r>
            <a:r>
              <a:rPr lang="en-US" b="0" i="0" baseline="0" dirty="0" smtClean="0"/>
              <a:t>execute. [the blue line finishes within the red area for the </a:t>
            </a:r>
            <a:r>
              <a:rPr lang="en-US" b="1" i="0" baseline="0" dirty="0" smtClean="0"/>
              <a:t>Wait</a:t>
            </a:r>
            <a:r>
              <a:rPr lang="en-US" b="0" i="0" baseline="0" dirty="0" smtClean="0"/>
              <a:t>]</a:t>
            </a:r>
          </a:p>
          <a:p>
            <a:r>
              <a:rPr lang="en-US" b="0" i="0" baseline="0" dirty="0" smtClean="0"/>
              <a:t>… a loop with </a:t>
            </a:r>
            <a:r>
              <a:rPr lang="en-US" b="1" i="0" baseline="0" dirty="0" smtClean="0"/>
              <a:t>Wait Until Next Millisecond Multiple</a:t>
            </a:r>
            <a:r>
              <a:rPr lang="en-US" b="0" i="0" baseline="0" dirty="0" smtClean="0"/>
              <a:t> function would go to the next iteration at 20 </a:t>
            </a:r>
            <a:r>
              <a:rPr lang="en-US" b="0" i="0" baseline="0" dirty="0" smtClean="0"/>
              <a:t>ms </a:t>
            </a:r>
            <a:r>
              <a:rPr lang="en-US" b="0" i="0" baseline="0" dirty="0" smtClean="0"/>
              <a:t>because </a:t>
            </a:r>
            <a:r>
              <a:rPr lang="en-US" b="0" i="0" baseline="0" dirty="0" smtClean="0"/>
              <a:t>the loop can only go to the next iteration at multiples of </a:t>
            </a:r>
            <a:r>
              <a:rPr lang="en-US" b="0" i="0" baseline="0" dirty="0" smtClean="0"/>
              <a:t>10ms and 20 is the next multiple of 10. [the blue line finishes between red dots for the </a:t>
            </a:r>
            <a:r>
              <a:rPr lang="en-US" b="1" i="0" baseline="0" dirty="0" smtClean="0"/>
              <a:t>Wait Until Next Millisecond Multiple</a:t>
            </a:r>
            <a:r>
              <a:rPr lang="en-US" b="0" i="0" baseline="0" dirty="0" smtClean="0"/>
              <a:t> and the loop can’t go until the next red dot, so the loop waits an additional 4ms until the 20 ms mark]</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21</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0" marR="0" indent="0" algn="l" defTabSz="914400" rtl="0" eaLnBrk="1" fontAlgn="auto" latinLnBrk="0" hangingPunct="1">
              <a:lnSpc>
                <a:spcPct val="100000"/>
              </a:lnSpc>
              <a:spcBef>
                <a:spcPct val="0"/>
              </a:spcBef>
              <a:spcAft>
                <a:spcPts val="483"/>
              </a:spcAft>
              <a:buClrTx/>
              <a:buSzTx/>
              <a:buFontTx/>
              <a:buNone/>
              <a:tabLst>
                <a:tab pos="649628" algn="l"/>
                <a:tab pos="1299256" algn="l"/>
                <a:tab pos="1948884" algn="l"/>
                <a:tab pos="2598511" algn="l"/>
                <a:tab pos="3248139" algn="l"/>
                <a:tab pos="3897767" algn="l"/>
                <a:tab pos="4547395" algn="l"/>
                <a:tab pos="5197023" algn="l"/>
              </a:tabLst>
              <a:defRPr/>
            </a:pPr>
            <a:r>
              <a:rPr lang="en-US" sz="1200" dirty="0" smtClean="0"/>
              <a:t>- Create a </a:t>
            </a:r>
            <a:r>
              <a:rPr lang="en-US" sz="1200" dirty="0" err="1" smtClean="0"/>
              <a:t>subVI</a:t>
            </a:r>
            <a:r>
              <a:rPr lang="en-US" sz="1200" dirty="0" smtClean="0"/>
              <a:t> - Edit the Icon - Wire Connector Pane -</a:t>
            </a:r>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Execution timing</a:t>
            </a:r>
            <a:r>
              <a:rPr lang="en-US" dirty="0" smtClean="0"/>
              <a:t>,</a:t>
            </a:r>
            <a:r>
              <a:rPr lang="en-US" baseline="0" dirty="0" smtClean="0"/>
              <a:t> in general, is something that releases the processor.  This could be a timeout (we will see this later with event structure) or a wait function placed in a while loop.  Allowing the processor to complete other tasks, may actually speed up your code, which is counterintuitive because it seems like adding a wait would slow down code. </a:t>
            </a:r>
          </a:p>
          <a:p>
            <a:endParaRPr lang="en-US" baseline="0" dirty="0" smtClean="0"/>
          </a:p>
          <a:p>
            <a:r>
              <a:rPr lang="en-US" b="1" dirty="0" smtClean="0"/>
              <a:t>Software Control</a:t>
            </a:r>
            <a:r>
              <a:rPr lang="en-US" b="1" baseline="0" dirty="0" smtClean="0"/>
              <a:t> Timing</a:t>
            </a:r>
            <a:r>
              <a:rPr lang="en-US" b="0" baseline="0" dirty="0" smtClean="0"/>
              <a:t> is when you want the code to execute at/after certain amounts of time.  For example, if you are controlling a car wash, you would want the soap cycle to be 1 min long and the rinse cycle to be 3 min long, then you will need to put in some timing code to ensure the time goals are met. Another example is you want to acquire data for 7.3 seconds, you will need to add code to make sure the acquisition doesn’t stop prematurely or last longer.   In summary, you don’t want the code to simply execute as fast as it can, so you implement software control timing.  </a:t>
            </a:r>
            <a:endParaRPr lang="en-US" b="1" dirty="0"/>
          </a:p>
        </p:txBody>
      </p:sp>
      <p:sp>
        <p:nvSpPr>
          <p:cNvPr id="4" name="Slide Number Placeholder 3"/>
          <p:cNvSpPr>
            <a:spLocks noGrp="1"/>
          </p:cNvSpPr>
          <p:nvPr>
            <p:ph type="sldNum" idx="10"/>
          </p:nvPr>
        </p:nvSpPr>
        <p:spPr/>
        <p:txBody>
          <a:bodyPr/>
          <a:lstStyle/>
          <a:p>
            <a:fld id="{9E94E366-76FE-495F-9CC2-8605A1FD343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Slide Image Placeholder 1"/>
          <p:cNvSpPr>
            <a:spLocks noGrp="1" noRot="1" noChangeAspect="1" noTextEdit="1"/>
          </p:cNvSpPr>
          <p:nvPr>
            <p:ph type="sldImg"/>
          </p:nvPr>
        </p:nvSpPr>
        <p:spPr bwMode="auto">
          <a:noFill/>
          <a:ln>
            <a:solidFill>
              <a:srgbClr val="000000"/>
            </a:solidFill>
            <a:miter lim="800000"/>
            <a:headEnd/>
            <a:tailEnd/>
          </a:ln>
        </p:spPr>
      </p:sp>
      <p:sp>
        <p:nvSpPr>
          <p:cNvPr id="4669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Arial" pitchFamily="34" charset="0"/>
              </a:rPr>
              <a:t>The software</a:t>
            </a:r>
            <a:r>
              <a:rPr lang="en-US" baseline="0" dirty="0" smtClean="0">
                <a:latin typeface="Arial" pitchFamily="34" charset="0"/>
              </a:rPr>
              <a:t> control timing is checking to see if X amount of time has elapsed and then using a case structure so when enough time has elapsed (True) something other than checking the time again (false) will happen </a:t>
            </a:r>
          </a:p>
          <a:p>
            <a:endParaRPr lang="en-US" baseline="0" dirty="0" smtClean="0">
              <a:latin typeface="Arial" pitchFamily="34" charset="0"/>
            </a:endParaRPr>
          </a:p>
          <a:p>
            <a:r>
              <a:rPr lang="en-US" baseline="0" dirty="0" smtClean="0">
                <a:latin typeface="Arial" pitchFamily="34" charset="0"/>
              </a:rPr>
              <a:t>The wait in the upper corner of the while loop is allowing the processor to rest and complete other tasks before executing the next loop iteration.</a:t>
            </a:r>
            <a:endParaRPr lang="en-US" dirty="0"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might be the first attempt at meeting the program requirements.  However, what do you recognize to be the issue with this one?  (hint:</a:t>
            </a:r>
            <a:r>
              <a:rPr lang="en-US" baseline="0" dirty="0" smtClean="0"/>
              <a:t> think data flow)……….yep, there’s nothing forcing execution order.  </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add an</a:t>
            </a:r>
            <a:r>
              <a:rPr lang="en-US" baseline="0" dirty="0" smtClean="0"/>
              <a:t> error wire to force the DAQ Assistant 2 to operate after DAQ Assistant 1.  However, there is still nothing forcing the dialog VIs to operate when you want them.</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think:</a:t>
            </a:r>
            <a:r>
              <a:rPr lang="en-US" baseline="0" dirty="0" smtClean="0"/>
              <a:t> Well, I remember the sequence structure forces execution order.  I know that this VI will operate in the order I want.</a:t>
            </a:r>
          </a:p>
          <a:p>
            <a:endParaRPr lang="en-US" baseline="0" dirty="0" smtClean="0"/>
          </a:p>
          <a:p>
            <a:r>
              <a:rPr lang="en-US" baseline="0" dirty="0" smtClean="0"/>
              <a:t>However, I am supposed to use sequence structures on a limited basis.</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Ok.</a:t>
            </a:r>
            <a:r>
              <a:rPr lang="en-US" baseline="0" dirty="0" smtClean="0"/>
              <a:t> The sequence structure is limited, the order of execution will occur properly.  </a:t>
            </a:r>
          </a:p>
          <a:p>
            <a:endParaRPr lang="en-US" baseline="0" dirty="0" smtClean="0"/>
          </a:p>
          <a:p>
            <a:r>
              <a:rPr lang="en-US" baseline="0" dirty="0" smtClean="0"/>
              <a:t>Problem: this code is limited still.  Consider the questions on the following slide…..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30</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A state</a:t>
            </a:r>
            <a:r>
              <a:rPr lang="en-US" baseline="0" dirty="0" smtClean="0"/>
              <a:t> machine implements a state diagram in LabVIEW.  This state diagram outlines the various states and transitions associated with a vending machine.  We know that controlling a vending machine is not a linear process because we need to react to the user actions.  Did they put in a quarter?  Then add $0.25 to the total.  Did they put in a nickel then a quarter? Then add $.05 before adding $0.25.   The order in which things are done is not always the same, thus a linear program does not meet our needs.  The state machine allows you to perform tasks in a different order based on the current needs.  Some steps may be skipped (what if they never use a dime?) others may be repeated many times (waiting for the next coin).</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lgn="l" eaLnBrk="1" hangingPunct="1"/>
            <a:r>
              <a:rPr lang="en-US" dirty="0" smtClean="0"/>
              <a:t>Solution: the State</a:t>
            </a:r>
            <a:r>
              <a:rPr lang="en-US" baseline="0" dirty="0" smtClean="0"/>
              <a:t> Machine.</a:t>
            </a:r>
            <a:endParaRPr lang="en-US" dirty="0" smtClean="0"/>
          </a:p>
          <a:p>
            <a:pPr lvl="1" algn="l" eaLnBrk="1" hangingPunct="1"/>
            <a:endParaRPr lang="en-US" dirty="0" smtClean="0"/>
          </a:p>
          <a:p>
            <a:pPr lvl="1" algn="l" eaLnBrk="1" hangingPunct="1"/>
            <a:r>
              <a:rPr lang="en-US" dirty="0" smtClean="0"/>
              <a:t>The state machine design pattern implements a state diagram or flow chart.  It goes</a:t>
            </a:r>
            <a:r>
              <a:rPr lang="en-US" baseline="0" dirty="0" smtClean="0"/>
              <a:t> from a state (usually initialize), through a transition (decision), to another state, and can continue this way until the end state is reached. </a:t>
            </a:r>
          </a:p>
          <a:p>
            <a:pPr lvl="1" algn="l" eaLnBrk="1" hangingPunct="1"/>
            <a:endParaRPr lang="en-US" dirty="0" smtClean="0"/>
          </a:p>
          <a:p>
            <a:pPr lvl="1" algn="l" eaLnBrk="1" hangingPunct="1"/>
            <a:r>
              <a:rPr lang="en-US" dirty="0" smtClean="0"/>
              <a:t>Fundamental</a:t>
            </a:r>
            <a:r>
              <a:rPr lang="en-US" baseline="0" dirty="0" smtClean="0"/>
              <a:t> parts of a state machine:</a:t>
            </a:r>
          </a:p>
          <a:p>
            <a:pPr lvl="1" algn="l" eaLnBrk="1" hangingPunct="1">
              <a:buFontTx/>
              <a:buChar char="-"/>
            </a:pPr>
            <a:r>
              <a:rPr lang="en-US" baseline="0" dirty="0" smtClean="0"/>
              <a:t>While loop – this allows the code to go from state to state indefinitely- until the conditional terminal condition is met (may be a shutdown state that sends a true to the conditional terminal)</a:t>
            </a:r>
          </a:p>
          <a:p>
            <a:pPr lvl="1" algn="l" eaLnBrk="1" hangingPunct="1">
              <a:buFontTx/>
              <a:buChar char="-"/>
            </a:pPr>
            <a:r>
              <a:rPr lang="en-US" baseline="0" dirty="0" smtClean="0"/>
              <a:t>Case structure – this allows various states to be options  and holds the code to be executed in each state.</a:t>
            </a:r>
          </a:p>
          <a:p>
            <a:pPr lvl="1" algn="l" eaLnBrk="1" hangingPunct="1">
              <a:buFontTx/>
              <a:buChar char="-"/>
            </a:pPr>
            <a:r>
              <a:rPr lang="en-US" baseline="0" dirty="0" smtClean="0"/>
              <a:t>Shift register – this allows one state to pass the “next state” to the selector on the next loop iterations, therefore going to the next state. The value passed into the left side of the shift register from outside the loop is the first state (Start in this example) that will be executed – it is initializing the shift register.</a:t>
            </a:r>
          </a:p>
          <a:p>
            <a:pPr lvl="1" algn="l" eaLnBrk="1" hangingPunct="1">
              <a:buFontTx/>
              <a:buChar char="-"/>
            </a:pPr>
            <a:r>
              <a:rPr lang="en-US" baseline="0" dirty="0" err="1" smtClean="0"/>
              <a:t>Enum</a:t>
            </a:r>
            <a:r>
              <a:rPr lang="en-US" baseline="0" dirty="0" smtClean="0"/>
              <a:t> (not required, but often used) – an </a:t>
            </a:r>
            <a:r>
              <a:rPr lang="en-US" baseline="0" dirty="0" err="1" smtClean="0"/>
              <a:t>enum</a:t>
            </a:r>
            <a:r>
              <a:rPr lang="en-US" baseline="0" dirty="0" smtClean="0"/>
              <a:t> with a list of states is often used because it reduces the risk of typos, and when type </a:t>
            </a:r>
            <a:r>
              <a:rPr lang="en-US" baseline="0" dirty="0" err="1" smtClean="0"/>
              <a:t>def’d</a:t>
            </a:r>
            <a:r>
              <a:rPr lang="en-US" baseline="0" dirty="0" smtClean="0"/>
              <a:t> an additional state can easily be added to the </a:t>
            </a:r>
            <a:r>
              <a:rPr lang="en-US" baseline="0" dirty="0" err="1" smtClean="0"/>
              <a:t>enum’s</a:t>
            </a:r>
            <a:r>
              <a:rPr lang="en-US" baseline="0" dirty="0" smtClean="0"/>
              <a:t> item list as well as the cases of the case structure. </a:t>
            </a:r>
            <a:endParaRPr lang="en-US" dirty="0" smtClean="0"/>
          </a:p>
          <a:p>
            <a:pPr lvl="1" algn="l" eaLnBrk="1" hangingPunct="1"/>
            <a:endParaRPr lang="en-US" dirty="0" smtClean="0"/>
          </a:p>
          <a:p>
            <a:pPr lvl="1" algn="l" eaLnBrk="1" hangingPunct="1"/>
            <a:r>
              <a:rPr lang="en-US" dirty="0" smtClean="0"/>
              <a:t>When to use state machines?</a:t>
            </a:r>
          </a:p>
          <a:p>
            <a:pPr lvl="2" algn="l" eaLnBrk="1" hangingPunct="1"/>
            <a:r>
              <a:rPr lang="en-US" dirty="0" smtClean="0"/>
              <a:t>Commonly used to create user interfaces, where different user actions (pressing</a:t>
            </a:r>
            <a:r>
              <a:rPr lang="en-US" baseline="0" dirty="0" smtClean="0"/>
              <a:t> a button, flipping a switch, changing a numeric value)</a:t>
            </a:r>
            <a:r>
              <a:rPr lang="en-US" dirty="0" smtClean="0"/>
              <a:t> send the user interface into different states </a:t>
            </a:r>
          </a:p>
          <a:p>
            <a:pPr lvl="2" algn="l" eaLnBrk="1" hangingPunct="1"/>
            <a:r>
              <a:rPr lang="en-US" dirty="0" smtClean="0"/>
              <a:t>Commonly used for process tests, where a state represents each segment of the process</a:t>
            </a:r>
          </a:p>
          <a:p>
            <a:pPr lvl="2" algn="l" eaLnBrk="1" hangingPunct="1"/>
            <a:endParaRPr lang="en-US" dirty="0" smtClean="0"/>
          </a:p>
          <a:p>
            <a:pPr lvl="2" algn="l" eaLnBrk="1" hangingPunct="1"/>
            <a:endParaRPr lang="en-US" dirty="0" smtClean="0"/>
          </a:p>
          <a:p>
            <a:pPr lvl="0" algn="l"/>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3</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r>
              <a:rPr lang="en-US" dirty="0" smtClean="0"/>
              <a:t>There are two main parts of the code in each state of</a:t>
            </a:r>
            <a:r>
              <a:rPr lang="en-US" baseline="0" dirty="0" smtClean="0"/>
              <a:t> a state machine:</a:t>
            </a:r>
          </a:p>
          <a:p>
            <a:pPr lvl="1" eaLnBrk="1" hangingPunct="1">
              <a:buFontTx/>
              <a:buChar char="-"/>
            </a:pPr>
            <a:r>
              <a:rPr lang="en-US" baseline="0" dirty="0" smtClean="0"/>
              <a:t>State Functionality Code: performs the function that was the reason for coming to this state</a:t>
            </a:r>
          </a:p>
          <a:p>
            <a:pPr lvl="1" eaLnBrk="1" hangingPunct="1">
              <a:buFontTx/>
              <a:buChar char="-"/>
            </a:pPr>
            <a:r>
              <a:rPr lang="en-US" baseline="0" dirty="0" smtClean="0"/>
              <a:t>Transition Code: determines which state to go to next</a:t>
            </a:r>
          </a:p>
          <a:p>
            <a:pPr lvl="1" eaLnBrk="1" hangingPunct="1">
              <a:buFontTx/>
              <a:buChar char="-"/>
            </a:pPr>
            <a:endParaRPr lang="en-US" baseline="0" dirty="0" smtClean="0"/>
          </a:p>
          <a:p>
            <a:pPr lvl="1" eaLnBrk="1" hangingPunct="1">
              <a:buFontTx/>
              <a:buNone/>
            </a:pPr>
            <a:r>
              <a:rPr lang="en-US" baseline="0" dirty="0" smtClean="0"/>
              <a:t>There are a number of ways to implement Transition code.  If you will always go from “Initialize”  to “Idle”  then the Initialize may have simply an </a:t>
            </a:r>
            <a:r>
              <a:rPr lang="en-US" baseline="0" dirty="0" err="1" smtClean="0"/>
              <a:t>enum</a:t>
            </a:r>
            <a:r>
              <a:rPr lang="en-US" baseline="0" dirty="0" smtClean="0"/>
              <a:t> constant set to Idle as the Transition Code.   However, there may be situations in which you need to programmatically determine which state is next.  This slide presents some methods for implementing the transition code: another case structure, indexing an array of </a:t>
            </a:r>
            <a:r>
              <a:rPr lang="en-US" baseline="0" dirty="0" err="1" smtClean="0"/>
              <a:t>enums</a:t>
            </a:r>
            <a:r>
              <a:rPr lang="en-US" baseline="0" dirty="0" smtClean="0"/>
              <a:t>, and using a selector.</a:t>
            </a:r>
            <a:endParaRPr lang="en-US"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33</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0" marR="0" indent="0" algn="l" defTabSz="914400" rtl="0" eaLnBrk="1" fontAlgn="auto" latinLnBrk="0" hangingPunct="1">
              <a:lnSpc>
                <a:spcPct val="100000"/>
              </a:lnSpc>
              <a:spcBef>
                <a:spcPct val="0"/>
              </a:spcBef>
              <a:spcAft>
                <a:spcPts val="483"/>
              </a:spcAft>
              <a:buClrTx/>
              <a:buSzTx/>
              <a:buFontTx/>
              <a:buNone/>
              <a:tabLst>
                <a:tab pos="649628" algn="l"/>
                <a:tab pos="1299256" algn="l"/>
                <a:tab pos="1948884" algn="l"/>
                <a:tab pos="2598511" algn="l"/>
                <a:tab pos="3248139" algn="l"/>
                <a:tab pos="3897767" algn="l"/>
                <a:tab pos="4547395" algn="l"/>
                <a:tab pos="5197023" algn="l"/>
              </a:tabLst>
              <a:defRPr/>
            </a:pPr>
            <a:r>
              <a:rPr lang="en-US" sz="1200" dirty="0" smtClean="0"/>
              <a:t>Open Demo:</a:t>
            </a:r>
          </a:p>
          <a:p>
            <a:pPr marL="0" marR="0" indent="0" algn="l" defTabSz="914400" rtl="0" eaLnBrk="1" fontAlgn="auto" latinLnBrk="0" hangingPunct="1">
              <a:lnSpc>
                <a:spcPct val="100000"/>
              </a:lnSpc>
              <a:spcBef>
                <a:spcPct val="0"/>
              </a:spcBef>
              <a:spcAft>
                <a:spcPts val="483"/>
              </a:spcAft>
              <a:buClrTx/>
              <a:buSzTx/>
              <a:buFontTx/>
              <a:buNone/>
              <a:tabLst>
                <a:tab pos="649628" algn="l"/>
                <a:tab pos="1299256" algn="l"/>
                <a:tab pos="1948884" algn="l"/>
                <a:tab pos="2598511" algn="l"/>
                <a:tab pos="3248139" algn="l"/>
                <a:tab pos="3897767" algn="l"/>
                <a:tab pos="4547395" algn="l"/>
                <a:tab pos="5197023" algn="l"/>
              </a:tabLst>
              <a:defRPr/>
            </a:pPr>
            <a:r>
              <a:rPr lang="en-US" sz="1200" dirty="0" smtClean="0"/>
              <a:t>Run</a:t>
            </a:r>
            <a:r>
              <a:rPr lang="en-US" sz="1200" baseline="0" dirty="0" smtClean="0"/>
              <a:t> in highlight execution to show how a </a:t>
            </a:r>
            <a:r>
              <a:rPr lang="en-US" sz="1200" baseline="0" smtClean="0"/>
              <a:t>state machine operates</a:t>
            </a:r>
            <a:endParaRPr lang="en-US" sz="1200" dirty="0" smtClean="0"/>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34</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4</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A for</a:t>
            </a:r>
            <a:r>
              <a:rPr lang="en-US" baseline="0" dirty="0" smtClean="0"/>
              <a:t> loop can execute 0 times if a 0 is wired to N</a:t>
            </a:r>
          </a:p>
          <a:p>
            <a:endParaRPr lang="en-US" baseline="0" dirty="0" smtClean="0"/>
          </a:p>
          <a:p>
            <a:r>
              <a:rPr lang="en-US" baseline="0" dirty="0" smtClean="0"/>
              <a:t>A while loop must run at least once in order to read the value wired into the conditional terminal.</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5</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6</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The case selector terminal is identified</a:t>
            </a:r>
            <a:r>
              <a:rPr lang="en-US" baseline="0" dirty="0" smtClean="0"/>
              <a:t> by a question mark inside the box.  The value that is wired to it (can be string, </a:t>
            </a:r>
            <a:r>
              <a:rPr lang="en-US" baseline="0" dirty="0" err="1" smtClean="0"/>
              <a:t>boolean</a:t>
            </a:r>
            <a:r>
              <a:rPr lang="en-US" baseline="0" dirty="0" smtClean="0"/>
              <a:t>, numeric, </a:t>
            </a:r>
            <a:r>
              <a:rPr lang="en-US" baseline="0" dirty="0" err="1" smtClean="0"/>
              <a:t>enum</a:t>
            </a:r>
            <a:r>
              <a:rPr lang="en-US" baseline="0" dirty="0" smtClean="0"/>
              <a:t>, etc) will determine which case will run.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7</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8</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Every case must have a wire</a:t>
            </a:r>
            <a:r>
              <a:rPr lang="en-US" baseline="0" dirty="0" smtClean="0"/>
              <a:t> leading to an output tunnel on a case structure.  The only exception to this rule is if </a:t>
            </a:r>
            <a:r>
              <a:rPr lang="en-US" b="1" baseline="0" dirty="0" smtClean="0"/>
              <a:t>Use Default if Unwired</a:t>
            </a:r>
            <a:r>
              <a:rPr lang="en-US" b="0" baseline="0" dirty="0" smtClean="0"/>
              <a:t> is enabled (however, it is recommended to use a wire explicitly for clarity)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9</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5/6/2011</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4 of 7</a:t>
            </a:r>
            <a:endParaRPr lang="en-US" sz="4400" dirty="0">
              <a:solidFill>
                <a:srgbClr val="0070C0"/>
              </a:solidFill>
              <a:effectLst>
                <a:outerShdw blurRad="38100" dist="38100" dir="2700000" algn="tl">
                  <a:srgbClr val="C0C0C0"/>
                </a:outerShdw>
              </a:effectLst>
              <a:latin typeface="+mj-lt"/>
            </a:endParaRP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506612"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statements about Auto-indexing are </a:t>
            </a:r>
            <a:r>
              <a:rPr lang="en-US" sz="2400" dirty="0" smtClean="0"/>
              <a:t>true? (multiple answers possible)</a:t>
            </a: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output tunnel, only one element can be passed out of the tunnel.</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When auto-indexing is enabled on an input tunnel, only one element can be 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When auto-indexing is enabled on an output tunnel, </a:t>
            </a:r>
            <a:r>
              <a:rPr lang="en-US" sz="2400" b="1" dirty="0" smtClean="0"/>
              <a:t>the entire array is </a:t>
            </a:r>
            <a:r>
              <a:rPr lang="en-US" sz="2400" b="1" dirty="0" smtClean="0"/>
              <a:t>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a:t>
            </a:r>
            <a:r>
              <a:rPr lang="en-US" sz="2400" dirty="0" smtClean="0"/>
              <a:t>input tunnel</a:t>
            </a:r>
            <a:r>
              <a:rPr lang="en-US" sz="2400" dirty="0" smtClean="0"/>
              <a:t>, the entire array is 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5</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The value of Result when the VI below finishes will be:</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15</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18</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22</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28</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pic>
        <p:nvPicPr>
          <p:cNvPr id="5123" name="Picture 3"/>
          <p:cNvPicPr>
            <a:picLocks noChangeAspect="1" noChangeArrowheads="1"/>
          </p:cNvPicPr>
          <p:nvPr/>
        </p:nvPicPr>
        <p:blipFill>
          <a:blip r:embed="rId3" cstate="print"/>
          <a:srcRect/>
          <a:stretch>
            <a:fillRect/>
          </a:stretch>
        </p:blipFill>
        <p:spPr bwMode="auto">
          <a:xfrm>
            <a:off x="2971800" y="2438400"/>
            <a:ext cx="4633913" cy="272150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5</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The value of Result when the VI below finishes will be:</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15</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18</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22</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28</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pic>
        <p:nvPicPr>
          <p:cNvPr id="5123" name="Picture 3"/>
          <p:cNvPicPr>
            <a:picLocks noChangeAspect="1" noChangeArrowheads="1"/>
          </p:cNvPicPr>
          <p:nvPr/>
        </p:nvPicPr>
        <p:blipFill>
          <a:blip r:embed="rId3" cstate="print"/>
          <a:srcRect/>
          <a:stretch>
            <a:fillRect/>
          </a:stretch>
        </p:blipFill>
        <p:spPr bwMode="auto">
          <a:xfrm>
            <a:off x="2971800" y="2438400"/>
            <a:ext cx="4633913" cy="272150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a:xfrm>
            <a:off x="456481" y="282270"/>
            <a:ext cx="7771680" cy="1143480"/>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smtClean="0">
                <a:solidFill>
                  <a:srgbClr val="0084D1"/>
                </a:solidFill>
                <a:latin typeface="Cambria" pitchFamily="16" charset="0"/>
              </a:rPr>
              <a:t>Flat Sequence Structure</a:t>
            </a:r>
            <a:endParaRPr lang="en-US" i="1" dirty="0">
              <a:solidFill>
                <a:srgbClr val="0084D1"/>
              </a:solidFill>
              <a:latin typeface="Cambria" pitchFamily="16" charset="0"/>
            </a:endParaRPr>
          </a:p>
        </p:txBody>
      </p:sp>
      <p:sp>
        <p:nvSpPr>
          <p:cNvPr id="24578" name="Rectangle 2"/>
          <p:cNvSpPr>
            <a:spLocks noGrp="1" noChangeArrowheads="1"/>
          </p:cNvSpPr>
          <p:nvPr>
            <p:ph type="body" idx="4294967295"/>
          </p:nvPr>
        </p:nvSpPr>
        <p:spPr>
          <a:xfrm>
            <a:off x="381000" y="1451673"/>
            <a:ext cx="8534400" cy="4676171"/>
          </a:xfrm>
          <a:ln/>
        </p:spPr>
        <p:txBody>
          <a:bodyPr tIns="20802"/>
          <a:lstStyle/>
          <a:p>
            <a:pPr marL="420487" indent="-293764">
              <a:buSzPct val="45000"/>
              <a:buFont typeface="Wingdings" charset="2"/>
              <a:buChar char=""/>
              <a:tabLst>
                <a:tab pos="656650" algn="l"/>
                <a:tab pos="1313299" algn="l"/>
                <a:tab pos="1969949" algn="l"/>
                <a:tab pos="2626599" algn="l"/>
                <a:tab pos="3283248" algn="l"/>
                <a:tab pos="3939898" algn="l"/>
              </a:tabLst>
            </a:pPr>
            <a:r>
              <a:rPr lang="en-US" sz="2400" dirty="0" smtClean="0"/>
              <a:t>Executes each frame beginning with the left-most frame and ending with the right-most frame</a:t>
            </a:r>
          </a:p>
          <a:p>
            <a:pPr marL="420487" indent="-293764">
              <a:buSzPct val="45000"/>
              <a:buFont typeface="Wingdings" charset="2"/>
              <a:buChar char=""/>
              <a:tabLst>
                <a:tab pos="656650" algn="l"/>
                <a:tab pos="1313299" algn="l"/>
                <a:tab pos="1969949" algn="l"/>
                <a:tab pos="2626599" algn="l"/>
                <a:tab pos="3283248" algn="l"/>
                <a:tab pos="3939898" algn="l"/>
              </a:tabLst>
            </a:pPr>
            <a:r>
              <a:rPr lang="en-US" sz="2400" dirty="0" smtClean="0"/>
              <a:t>The previous frame must complete </a:t>
            </a:r>
            <a:r>
              <a:rPr lang="en-US" sz="2400" dirty="0" smtClean="0"/>
              <a:t>before the next frame executes</a:t>
            </a:r>
          </a:p>
          <a:p>
            <a:pPr marL="420487" indent="-293764">
              <a:buSzPct val="45000"/>
              <a:buFont typeface="Wingdings" charset="2"/>
              <a:buChar char=""/>
              <a:tabLst>
                <a:tab pos="656650" algn="l"/>
                <a:tab pos="1313299" algn="l"/>
                <a:tab pos="1969949" algn="l"/>
                <a:tab pos="2626599" algn="l"/>
                <a:tab pos="3283248" algn="l"/>
                <a:tab pos="3939898" algn="l"/>
              </a:tabLst>
            </a:pPr>
            <a:r>
              <a:rPr lang="en-US" sz="2400" dirty="0" smtClean="0"/>
              <a:t>Data can be passed out of or between frames using tunnels</a:t>
            </a:r>
          </a:p>
          <a:p>
            <a:pPr marL="420487" indent="-293764">
              <a:buSzPct val="45000"/>
              <a:buFont typeface="Wingdings" charset="2"/>
              <a:buChar char=""/>
              <a:tabLst>
                <a:tab pos="656650" algn="l"/>
                <a:tab pos="1313299" algn="l"/>
                <a:tab pos="1969949" algn="l"/>
                <a:tab pos="2626599" algn="l"/>
                <a:tab pos="3283248" algn="l"/>
                <a:tab pos="3939898" algn="l"/>
              </a:tabLst>
            </a:pPr>
            <a:r>
              <a:rPr lang="en-US" sz="2400" dirty="0" smtClean="0"/>
              <a:t>Once the sequence begins, it cannot be stopped</a:t>
            </a:r>
            <a:endParaRPr lang="en-US" sz="2400" dirty="0"/>
          </a:p>
          <a:p>
            <a:pPr marL="391686" indent="-293764">
              <a:buClrTx/>
              <a:buSzTx/>
              <a:tabLst>
                <a:tab pos="656650" algn="l"/>
                <a:tab pos="1313299" algn="l"/>
                <a:tab pos="1969949" algn="l"/>
                <a:tab pos="2626599" algn="l"/>
                <a:tab pos="3283248" algn="l"/>
                <a:tab pos="3939898" algn="l"/>
              </a:tabLst>
            </a:pPr>
            <a:endParaRPr lang="en-US" sz="1600" dirty="0"/>
          </a:p>
        </p:txBody>
      </p:sp>
      <p:pic>
        <p:nvPicPr>
          <p:cNvPr id="24579" name="Picture 3"/>
          <p:cNvPicPr>
            <a:picLocks noChangeAspect="1" noChangeArrowheads="1"/>
          </p:cNvPicPr>
          <p:nvPr/>
        </p:nvPicPr>
        <p:blipFill>
          <a:blip r:embed="rId3" cstate="print"/>
          <a:srcRect/>
          <a:stretch>
            <a:fillRect/>
          </a:stretch>
        </p:blipFill>
        <p:spPr bwMode="auto">
          <a:xfrm>
            <a:off x="2819400" y="4126090"/>
            <a:ext cx="3886200" cy="1791175"/>
          </a:xfrm>
          <a:prstGeom prst="rect">
            <a:avLst/>
          </a:prstGeom>
          <a:noFill/>
          <a:ln w="9525">
            <a:noFill/>
            <a:round/>
            <a:headEnd/>
            <a:tailEnd/>
          </a:ln>
          <a:effectLst/>
        </p:spPr>
      </p:pic>
      <p:sp>
        <p:nvSpPr>
          <p:cNvPr id="7" name="TextBox 6"/>
          <p:cNvSpPr txBox="1"/>
          <p:nvPr/>
        </p:nvSpPr>
        <p:spPr>
          <a:xfrm>
            <a:off x="3048000" y="4572000"/>
            <a:ext cx="685800" cy="523220"/>
          </a:xfrm>
          <a:prstGeom prst="rect">
            <a:avLst/>
          </a:prstGeom>
          <a:noFill/>
        </p:spPr>
        <p:txBody>
          <a:bodyPr wrap="square" rtlCol="0">
            <a:spAutoFit/>
          </a:bodyPr>
          <a:lstStyle/>
          <a:p>
            <a:r>
              <a:rPr lang="en-US" sz="2800" dirty="0" smtClean="0"/>
              <a:t>1st</a:t>
            </a:r>
            <a:endParaRPr lang="en-US" sz="2800" dirty="0"/>
          </a:p>
        </p:txBody>
      </p:sp>
      <p:sp>
        <p:nvSpPr>
          <p:cNvPr id="8" name="TextBox 7"/>
          <p:cNvSpPr txBox="1"/>
          <p:nvPr/>
        </p:nvSpPr>
        <p:spPr>
          <a:xfrm>
            <a:off x="4343400" y="4572000"/>
            <a:ext cx="838200" cy="523220"/>
          </a:xfrm>
          <a:prstGeom prst="rect">
            <a:avLst/>
          </a:prstGeom>
          <a:noFill/>
        </p:spPr>
        <p:txBody>
          <a:bodyPr wrap="square" rtlCol="0">
            <a:spAutoFit/>
          </a:bodyPr>
          <a:lstStyle/>
          <a:p>
            <a:r>
              <a:rPr lang="en-US" sz="2800" dirty="0" smtClean="0"/>
              <a:t>2nd</a:t>
            </a:r>
            <a:endParaRPr lang="en-US" sz="2800" dirty="0"/>
          </a:p>
        </p:txBody>
      </p:sp>
      <p:sp>
        <p:nvSpPr>
          <p:cNvPr id="9" name="TextBox 8"/>
          <p:cNvSpPr txBox="1"/>
          <p:nvPr/>
        </p:nvSpPr>
        <p:spPr>
          <a:xfrm>
            <a:off x="5638800" y="4572000"/>
            <a:ext cx="838200" cy="523220"/>
          </a:xfrm>
          <a:prstGeom prst="rect">
            <a:avLst/>
          </a:prstGeom>
          <a:noFill/>
        </p:spPr>
        <p:txBody>
          <a:bodyPr wrap="square" rtlCol="0">
            <a:spAutoFit/>
          </a:bodyPr>
          <a:lstStyle/>
          <a:p>
            <a:r>
              <a:rPr lang="en-US" sz="2800" dirty="0" smtClean="0"/>
              <a:t>3rd</a:t>
            </a:r>
            <a:endParaRPr lang="en-US"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a:xfrm>
            <a:off x="456481" y="282270"/>
            <a:ext cx="7771680" cy="1143480"/>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smtClean="0">
                <a:solidFill>
                  <a:srgbClr val="0084D1"/>
                </a:solidFill>
                <a:latin typeface="Cambria" pitchFamily="16" charset="0"/>
              </a:rPr>
              <a:t>Stacked Sequence Structure</a:t>
            </a:r>
            <a:endParaRPr lang="en-US" i="1" dirty="0">
              <a:solidFill>
                <a:srgbClr val="0084D1"/>
              </a:solidFill>
              <a:latin typeface="Cambria" pitchFamily="16" charset="0"/>
            </a:endParaRPr>
          </a:p>
        </p:txBody>
      </p:sp>
      <p:sp>
        <p:nvSpPr>
          <p:cNvPr id="24578" name="Rectangle 2"/>
          <p:cNvSpPr>
            <a:spLocks noGrp="1" noChangeArrowheads="1"/>
          </p:cNvSpPr>
          <p:nvPr>
            <p:ph type="body" idx="4294967295"/>
          </p:nvPr>
        </p:nvSpPr>
        <p:spPr>
          <a:xfrm>
            <a:off x="457200" y="1680273"/>
            <a:ext cx="8305800" cy="1443927"/>
          </a:xfrm>
          <a:ln/>
        </p:spPr>
        <p:txBody>
          <a:bodyPr tIns="20802"/>
          <a:lstStyle/>
          <a:p>
            <a:pPr marL="231775" lvl="1" indent="-231775">
              <a:buSzPct val="45000"/>
              <a:buFont typeface="Wingdings" charset="2"/>
              <a:buChar char=""/>
              <a:tabLst>
                <a:tab pos="656650" algn="l"/>
                <a:tab pos="1313299" algn="l"/>
                <a:tab pos="1969949" algn="l"/>
                <a:tab pos="2626599" algn="l"/>
                <a:tab pos="3283248" algn="l"/>
                <a:tab pos="3939898" algn="l"/>
              </a:tabLst>
            </a:pPr>
            <a:r>
              <a:rPr lang="en-US" sz="2400" dirty="0" smtClean="0"/>
              <a:t>Stacks </a:t>
            </a:r>
            <a:r>
              <a:rPr lang="en-US" sz="2400" dirty="0"/>
              <a:t>each frame so you see only one frame at a </a:t>
            </a:r>
            <a:r>
              <a:rPr lang="en-US" sz="2400" dirty="0" smtClean="0"/>
              <a:t>time</a:t>
            </a:r>
          </a:p>
          <a:p>
            <a:pPr marL="231775" lvl="1" indent="-231775">
              <a:buSzPct val="45000"/>
              <a:buFont typeface="Wingdings" charset="2"/>
              <a:buChar char=""/>
              <a:tabLst>
                <a:tab pos="656650" algn="l"/>
                <a:tab pos="1313299" algn="l"/>
                <a:tab pos="1969949" algn="l"/>
                <a:tab pos="2626599" algn="l"/>
                <a:tab pos="3283248" algn="l"/>
                <a:tab pos="3939898" algn="l"/>
              </a:tabLst>
            </a:pPr>
            <a:r>
              <a:rPr lang="en-US" sz="2400" dirty="0" smtClean="0"/>
              <a:t>Executes </a:t>
            </a:r>
            <a:r>
              <a:rPr lang="en-US" sz="2400" dirty="0"/>
              <a:t>frame 0, then frame </a:t>
            </a:r>
            <a:r>
              <a:rPr lang="en-US" sz="2400" dirty="0" smtClean="0"/>
              <a:t>1, etc.  until </a:t>
            </a:r>
            <a:r>
              <a:rPr lang="en-US" sz="2400" dirty="0"/>
              <a:t>the last frame </a:t>
            </a:r>
            <a:r>
              <a:rPr lang="en-US" sz="2400" dirty="0" smtClean="0"/>
              <a:t>executes</a:t>
            </a:r>
          </a:p>
          <a:p>
            <a:pPr marL="231775" lvl="1" indent="-231775">
              <a:buSzPct val="45000"/>
              <a:tabLst>
                <a:tab pos="656650" algn="l"/>
                <a:tab pos="1313299" algn="l"/>
                <a:tab pos="1969949" algn="l"/>
                <a:tab pos="2626599" algn="l"/>
                <a:tab pos="3283248" algn="l"/>
                <a:tab pos="3939898" algn="l"/>
              </a:tabLst>
            </a:pPr>
            <a:endParaRPr lang="en-US" sz="2400" dirty="0"/>
          </a:p>
        </p:txBody>
      </p:sp>
      <p:pic>
        <p:nvPicPr>
          <p:cNvPr id="1026" name="Picture 2"/>
          <p:cNvPicPr>
            <a:picLocks noChangeAspect="1" noChangeArrowheads="1"/>
          </p:cNvPicPr>
          <p:nvPr/>
        </p:nvPicPr>
        <p:blipFill>
          <a:blip r:embed="rId3" cstate="print"/>
          <a:srcRect/>
          <a:stretch>
            <a:fillRect/>
          </a:stretch>
        </p:blipFill>
        <p:spPr bwMode="auto">
          <a:xfrm>
            <a:off x="4419600" y="2590800"/>
            <a:ext cx="3276600" cy="3200400"/>
          </a:xfrm>
          <a:prstGeom prst="rect">
            <a:avLst/>
          </a:prstGeom>
          <a:noFill/>
          <a:ln w="9525">
            <a:noFill/>
            <a:miter lim="800000"/>
            <a:headEnd/>
            <a:tailEnd/>
          </a:ln>
        </p:spPr>
      </p:pic>
      <p:sp>
        <p:nvSpPr>
          <p:cNvPr id="9" name="Rectangle 2"/>
          <p:cNvSpPr>
            <a:spLocks noGrp="1" noChangeArrowheads="1"/>
          </p:cNvSpPr>
          <p:nvPr>
            <p:ph type="body" idx="4294967295"/>
          </p:nvPr>
        </p:nvSpPr>
        <p:spPr>
          <a:xfrm>
            <a:off x="457200" y="2971800"/>
            <a:ext cx="4038600" cy="2667000"/>
          </a:xfrm>
          <a:ln/>
        </p:spPr>
        <p:txBody>
          <a:bodyPr tIns="20802"/>
          <a:lstStyle/>
          <a:p>
            <a:pPr marL="231775" lvl="1" indent="-231775">
              <a:buSzPct val="45000"/>
              <a:buFont typeface="Wingdings" charset="2"/>
              <a:buChar char=""/>
              <a:tabLst>
                <a:tab pos="656650" algn="l"/>
                <a:tab pos="1313299" algn="l"/>
                <a:tab pos="1969949" algn="l"/>
                <a:tab pos="2626599" algn="l"/>
                <a:tab pos="3283248" algn="l"/>
                <a:tab pos="3939898" algn="l"/>
              </a:tabLst>
            </a:pPr>
            <a:r>
              <a:rPr lang="en-US" sz="2400" dirty="0" smtClean="0"/>
              <a:t>Returns data </a:t>
            </a:r>
            <a:r>
              <a:rPr lang="en-US" sz="2400" u="sng" dirty="0" smtClean="0"/>
              <a:t>only after</a:t>
            </a:r>
            <a:r>
              <a:rPr lang="en-US" sz="2400" dirty="0" smtClean="0"/>
              <a:t> the last frame executes</a:t>
            </a:r>
          </a:p>
          <a:p>
            <a:pPr marL="231775" lvl="1" indent="-231775">
              <a:buSzPct val="45000"/>
              <a:buFont typeface="Wingdings" charset="2"/>
              <a:buChar char=""/>
              <a:tabLst>
                <a:tab pos="656650" algn="l"/>
                <a:tab pos="1313299" algn="l"/>
                <a:tab pos="1969949" algn="l"/>
                <a:tab pos="2626599" algn="l"/>
                <a:tab pos="3283248" algn="l"/>
                <a:tab pos="3939898" algn="l"/>
              </a:tabLst>
            </a:pPr>
            <a:r>
              <a:rPr lang="en-US" sz="2400" dirty="0" smtClean="0"/>
              <a:t>To transfer data from frame to frame, a Sequence Local must be created (</a:t>
            </a:r>
            <a:r>
              <a:rPr lang="en-US" sz="2400" dirty="0" smtClean="0"/>
              <a:t>right-click » </a:t>
            </a:r>
            <a:r>
              <a:rPr lang="en-US" sz="2400" b="1" dirty="0" smtClean="0"/>
              <a:t>Add Sequence </a:t>
            </a:r>
            <a:r>
              <a:rPr lang="en-US" sz="2400" b="1" dirty="0" smtClean="0"/>
              <a:t>Local</a:t>
            </a:r>
            <a:r>
              <a:rPr lang="en-US" sz="2400" dirty="0" smtClean="0"/>
              <a:t>)</a:t>
            </a:r>
            <a:endParaRPr lang="en-US" sz="2400" dirty="0" smtClean="0"/>
          </a:p>
          <a:p>
            <a:pPr>
              <a:buFont typeface="Arial" pitchFamily="34" charset="0"/>
              <a:buChar char="•"/>
            </a:pPr>
            <a:r>
              <a:rPr lang="en-US" sz="2400" dirty="0" smtClean="0"/>
              <a:t>Once </a:t>
            </a:r>
            <a:r>
              <a:rPr lang="en-US" sz="2400" dirty="0" smtClean="0"/>
              <a:t>the sequence begins, it cannot be stopped</a:t>
            </a:r>
          </a:p>
          <a:p>
            <a:endParaRPr lang="en-US" dirty="0" smtClean="0"/>
          </a:p>
          <a:p>
            <a:pPr marL="231775" lvl="1" indent="-231775">
              <a:buSzPct val="45000"/>
              <a:tabLst>
                <a:tab pos="656650" algn="l"/>
                <a:tab pos="1313299" algn="l"/>
                <a:tab pos="1969949" algn="l"/>
                <a:tab pos="2626599" algn="l"/>
                <a:tab pos="3283248" algn="l"/>
                <a:tab pos="3939898" algn="l"/>
              </a:tabLst>
            </a:pPr>
            <a:endParaRPr lang="en-US" sz="2400" dirty="0"/>
          </a:p>
        </p:txBody>
      </p:sp>
      <p:sp>
        <p:nvSpPr>
          <p:cNvPr id="11" name="TextBox 10"/>
          <p:cNvSpPr txBox="1"/>
          <p:nvPr/>
        </p:nvSpPr>
        <p:spPr>
          <a:xfrm>
            <a:off x="7620000" y="3581400"/>
            <a:ext cx="1219201" cy="646331"/>
          </a:xfrm>
          <a:prstGeom prst="rect">
            <a:avLst/>
          </a:prstGeom>
          <a:noFill/>
        </p:spPr>
        <p:txBody>
          <a:bodyPr wrap="square" rtlCol="0">
            <a:spAutoFit/>
          </a:bodyPr>
          <a:lstStyle/>
          <a:p>
            <a:r>
              <a:rPr lang="en-US" dirty="0" smtClean="0"/>
              <a:t>Sequence Local</a:t>
            </a:r>
            <a:endParaRPr lang="en-US" dirty="0"/>
          </a:p>
        </p:txBody>
      </p:sp>
      <p:cxnSp>
        <p:nvCxnSpPr>
          <p:cNvPr id="13" name="Straight Arrow Connector 12"/>
          <p:cNvCxnSpPr/>
          <p:nvPr/>
        </p:nvCxnSpPr>
        <p:spPr bwMode="auto">
          <a:xfrm rot="10800000" flipV="1">
            <a:off x="7543800" y="4191000"/>
            <a:ext cx="381000" cy="2286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Timing Functions</a:t>
            </a:r>
            <a:endParaRPr lang="en-US" sz="3900" i="1" dirty="0">
              <a:solidFill>
                <a:srgbClr val="0084D1"/>
              </a:solidFill>
              <a:latin typeface="Cambria" pitchFamily="16" charset="0"/>
            </a:endParaRPr>
          </a:p>
        </p:txBody>
      </p:sp>
      <p:sp>
        <p:nvSpPr>
          <p:cNvPr id="4" name="Content Placeholder 3"/>
          <p:cNvSpPr>
            <a:spLocks noGrp="1"/>
          </p:cNvSpPr>
          <p:nvPr>
            <p:ph idx="1"/>
          </p:nvPr>
        </p:nvSpPr>
        <p:spPr>
          <a:xfrm>
            <a:off x="1" y="1424311"/>
            <a:ext cx="9144000" cy="1776090"/>
          </a:xfrm>
        </p:spPr>
        <p:txBody>
          <a:bodyPr/>
          <a:lstStyle/>
          <a:p>
            <a:pPr lvl="1" eaLnBrk="1" hangingPunct="1">
              <a:buFont typeface="Arial" pitchFamily="34" charset="0"/>
              <a:buChar char="•"/>
            </a:pPr>
            <a:r>
              <a:rPr lang="en-US" dirty="0" smtClean="0"/>
              <a:t>Control or measure </a:t>
            </a:r>
            <a:r>
              <a:rPr lang="en-US" dirty="0" smtClean="0"/>
              <a:t>the frequency at which a loop executes</a:t>
            </a:r>
          </a:p>
          <a:p>
            <a:pPr lvl="1" eaLnBrk="1" hangingPunct="1">
              <a:buFont typeface="Arial" pitchFamily="34" charset="0"/>
              <a:buChar char="•"/>
            </a:pPr>
            <a:r>
              <a:rPr lang="en-US" dirty="0" smtClean="0"/>
              <a:t>Provide the processor with time to complete other tasks, such as processing the user interface</a:t>
            </a:r>
          </a:p>
          <a:p>
            <a:pPr lvl="1" eaLnBrk="1" hangingPunct="1">
              <a:buFont typeface="Arial" pitchFamily="34" charset="0"/>
              <a:buChar char="•"/>
            </a:pPr>
            <a:r>
              <a:rPr lang="en-US" dirty="0" smtClean="0"/>
              <a:t>Uses the operating system millisecond clock</a:t>
            </a:r>
          </a:p>
          <a:p>
            <a:pPr lvl="1" eaLnBrk="1" hangingPunct="1">
              <a:buFont typeface="Arial" pitchFamily="34" charset="0"/>
              <a:buChar char="•"/>
            </a:pPr>
            <a:endParaRPr lang="en-US" dirty="0" smtClean="0"/>
          </a:p>
          <a:p>
            <a:pPr>
              <a:buFont typeface="Arial" pitchFamily="34" charset="0"/>
              <a:buChar char="•"/>
            </a:pPr>
            <a:endParaRPr lang="en-US" dirty="0"/>
          </a:p>
        </p:txBody>
      </p:sp>
      <p:pic>
        <p:nvPicPr>
          <p:cNvPr id="145410" name="Picture 2"/>
          <p:cNvPicPr>
            <a:picLocks noChangeAspect="1" noChangeArrowheads="1"/>
          </p:cNvPicPr>
          <p:nvPr/>
        </p:nvPicPr>
        <p:blipFill>
          <a:blip r:embed="rId3" cstate="print"/>
          <a:srcRect/>
          <a:stretch>
            <a:fillRect/>
          </a:stretch>
        </p:blipFill>
        <p:spPr bwMode="auto">
          <a:xfrm>
            <a:off x="762000" y="3200400"/>
            <a:ext cx="1838369" cy="1175163"/>
          </a:xfrm>
          <a:prstGeom prst="rect">
            <a:avLst/>
          </a:prstGeom>
          <a:noFill/>
          <a:ln w="9525">
            <a:noFill/>
            <a:miter lim="800000"/>
            <a:headEnd/>
            <a:tailEnd/>
          </a:ln>
        </p:spPr>
      </p:pic>
      <p:pic>
        <p:nvPicPr>
          <p:cNvPr id="145412" name="Picture 4"/>
          <p:cNvPicPr>
            <a:picLocks noChangeAspect="1" noChangeArrowheads="1"/>
          </p:cNvPicPr>
          <p:nvPr/>
        </p:nvPicPr>
        <p:blipFill>
          <a:blip r:embed="rId4" cstate="print"/>
          <a:srcRect/>
          <a:stretch>
            <a:fillRect/>
          </a:stretch>
        </p:blipFill>
        <p:spPr bwMode="auto">
          <a:xfrm>
            <a:off x="685800" y="4572000"/>
            <a:ext cx="2280960" cy="1423468"/>
          </a:xfrm>
          <a:prstGeom prst="rect">
            <a:avLst/>
          </a:prstGeom>
          <a:noFill/>
          <a:ln w="9525">
            <a:noFill/>
            <a:miter lim="800000"/>
            <a:headEnd/>
            <a:tailEnd/>
          </a:ln>
        </p:spPr>
      </p:pic>
      <p:pic>
        <p:nvPicPr>
          <p:cNvPr id="2050" name="Picture 2"/>
          <p:cNvPicPr>
            <a:picLocks noChangeAspect="1" noChangeArrowheads="1"/>
          </p:cNvPicPr>
          <p:nvPr/>
        </p:nvPicPr>
        <p:blipFill>
          <a:blip r:embed="rId5" cstate="print"/>
          <a:srcRect l="64455" t="22343" b="45679"/>
          <a:stretch>
            <a:fillRect/>
          </a:stretch>
        </p:blipFill>
        <p:spPr bwMode="auto">
          <a:xfrm>
            <a:off x="5791200" y="4800600"/>
            <a:ext cx="2724149" cy="940816"/>
          </a:xfrm>
          <a:prstGeom prst="rect">
            <a:avLst/>
          </a:prstGeom>
          <a:noFill/>
          <a:ln w="9525">
            <a:noFill/>
            <a:miter lim="800000"/>
            <a:headEnd/>
            <a:tailEnd/>
          </a:ln>
        </p:spPr>
      </p:pic>
      <p:pic>
        <p:nvPicPr>
          <p:cNvPr id="29" name="Picture 2"/>
          <p:cNvPicPr>
            <a:picLocks noChangeAspect="1" noChangeArrowheads="1"/>
          </p:cNvPicPr>
          <p:nvPr/>
        </p:nvPicPr>
        <p:blipFill>
          <a:blip r:embed="rId5" cstate="print"/>
          <a:srcRect l="26540" t="19753" r="48815" b="45679"/>
          <a:stretch>
            <a:fillRect/>
          </a:stretch>
        </p:blipFill>
        <p:spPr bwMode="auto">
          <a:xfrm>
            <a:off x="5791200" y="3528646"/>
            <a:ext cx="1905000" cy="1025769"/>
          </a:xfrm>
          <a:prstGeom prst="rect">
            <a:avLst/>
          </a:prstGeom>
          <a:noFill/>
          <a:ln w="9525">
            <a:noFill/>
            <a:miter lim="800000"/>
            <a:headEnd/>
            <a:tailEnd/>
          </a:ln>
        </p:spPr>
      </p:pic>
      <p:pic>
        <p:nvPicPr>
          <p:cNvPr id="30" name="Picture 2"/>
          <p:cNvPicPr>
            <a:picLocks noChangeAspect="1" noChangeArrowheads="1"/>
          </p:cNvPicPr>
          <p:nvPr/>
        </p:nvPicPr>
        <p:blipFill>
          <a:blip r:embed="rId5" cstate="print"/>
          <a:srcRect r="73460"/>
          <a:stretch>
            <a:fillRect/>
          </a:stretch>
        </p:blipFill>
        <p:spPr bwMode="auto">
          <a:xfrm>
            <a:off x="3581400" y="3429000"/>
            <a:ext cx="1676400" cy="24247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Wait Function</a:t>
            </a:r>
            <a:endParaRPr lang="en-US" sz="3900" i="1" dirty="0">
              <a:solidFill>
                <a:srgbClr val="0084D1"/>
              </a:solidFill>
              <a:latin typeface="Cambria" pitchFamily="16" charset="0"/>
            </a:endParaRPr>
          </a:p>
        </p:txBody>
      </p:sp>
      <p:sp>
        <p:nvSpPr>
          <p:cNvPr id="4" name="Content Placeholder 3"/>
          <p:cNvSpPr>
            <a:spLocks noGrp="1"/>
          </p:cNvSpPr>
          <p:nvPr>
            <p:ph idx="1"/>
          </p:nvPr>
        </p:nvSpPr>
        <p:spPr>
          <a:xfrm>
            <a:off x="456481" y="1424311"/>
            <a:ext cx="8226720" cy="2080890"/>
          </a:xfrm>
        </p:spPr>
        <p:txBody>
          <a:bodyPr/>
          <a:lstStyle/>
          <a:p>
            <a:pPr lvl="1" eaLnBrk="1" hangingPunct="1">
              <a:buFont typeface="Arial" pitchFamily="34" charset="0"/>
              <a:buChar char="•"/>
            </a:pPr>
            <a:r>
              <a:rPr lang="en-US" dirty="0" smtClean="0"/>
              <a:t>Waits the specified number of milliseconds.</a:t>
            </a:r>
            <a:endParaRPr lang="en-US" dirty="0" smtClean="0"/>
          </a:p>
          <a:p>
            <a:pPr lvl="1" eaLnBrk="1" hangingPunct="1">
              <a:buFont typeface="Arial" pitchFamily="34" charset="0"/>
              <a:buChar char="•"/>
            </a:pPr>
            <a:r>
              <a:rPr lang="en-US" dirty="0" smtClean="0"/>
              <a:t>If 0 is wired to it, the current thread is forced to yield control of the CPU </a:t>
            </a:r>
            <a:endParaRPr lang="en-US" dirty="0" smtClean="0"/>
          </a:p>
          <a:p>
            <a:pPr lvl="1" eaLnBrk="1" hangingPunct="1">
              <a:buFont typeface="Arial" pitchFamily="34" charset="0"/>
              <a:buChar char="•"/>
            </a:pPr>
            <a:r>
              <a:rPr lang="en-US" dirty="0" smtClean="0"/>
              <a:t>Uses the operating system millisecond clock</a:t>
            </a:r>
          </a:p>
          <a:p>
            <a:pPr lvl="1" eaLnBrk="1" hangingPunct="1">
              <a:buFont typeface="Arial" pitchFamily="34" charset="0"/>
              <a:buChar char="•"/>
            </a:pPr>
            <a:endParaRPr lang="en-US" dirty="0" smtClean="0"/>
          </a:p>
          <a:p>
            <a:pPr>
              <a:buFont typeface="Arial" pitchFamily="34" charset="0"/>
              <a:buChar char="•"/>
            </a:pPr>
            <a:endParaRPr lang="en-US" dirty="0"/>
          </a:p>
        </p:txBody>
      </p:sp>
      <p:pic>
        <p:nvPicPr>
          <p:cNvPr id="145410" name="Picture 2"/>
          <p:cNvPicPr>
            <a:picLocks noChangeAspect="1" noChangeArrowheads="1"/>
          </p:cNvPicPr>
          <p:nvPr/>
        </p:nvPicPr>
        <p:blipFill>
          <a:blip r:embed="rId3" cstate="print"/>
          <a:srcRect/>
          <a:stretch>
            <a:fillRect/>
          </a:stretch>
        </p:blipFill>
        <p:spPr bwMode="auto">
          <a:xfrm>
            <a:off x="3124200" y="3657600"/>
            <a:ext cx="2600353" cy="16622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Wait Function- example cases </a:t>
            </a:r>
            <a:endParaRPr lang="en-US" sz="3900" i="1" dirty="0">
              <a:solidFill>
                <a:srgbClr val="0084D1"/>
              </a:solidFill>
              <a:latin typeface="Cambria" pitchFamily="16" charset="0"/>
            </a:endParaRPr>
          </a:p>
        </p:txBody>
      </p:sp>
      <p:cxnSp>
        <p:nvCxnSpPr>
          <p:cNvPr id="10" name="Straight Connector 9"/>
          <p:cNvCxnSpPr/>
          <p:nvPr/>
        </p:nvCxnSpPr>
        <p:spPr bwMode="auto">
          <a:xfrm>
            <a:off x="2667000" y="5601791"/>
            <a:ext cx="449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rot="5400000">
            <a:off x="3358178" y="5601791"/>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rot="5400000">
            <a:off x="5639138" y="5601791"/>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2667000" y="5073864"/>
            <a:ext cx="1658880" cy="0"/>
          </a:xfrm>
          <a:prstGeom prst="line">
            <a:avLst/>
          </a:prstGeom>
          <a:solidFill>
            <a:srgbClr val="00B8FF"/>
          </a:solidFill>
          <a:ln w="38100" cap="flat" cmpd="sng" algn="ctr">
            <a:solidFill>
              <a:schemeClr val="accent2"/>
            </a:solidFill>
            <a:prstDash val="solid"/>
            <a:round/>
            <a:headEnd type="none" w="med" len="med"/>
            <a:tailEnd type="none" w="med" len="med"/>
          </a:ln>
          <a:effectLst/>
        </p:spPr>
      </p:cxnSp>
      <p:cxnSp>
        <p:nvCxnSpPr>
          <p:cNvPr id="22" name="Straight Connector 21"/>
          <p:cNvCxnSpPr/>
          <p:nvPr/>
        </p:nvCxnSpPr>
        <p:spPr bwMode="auto">
          <a:xfrm>
            <a:off x="2667000" y="4589973"/>
            <a:ext cx="898560" cy="0"/>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rot="5400000">
            <a:off x="4533218" y="5601791"/>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3242780" y="5887645"/>
            <a:ext cx="795887" cy="360755"/>
          </a:xfrm>
          <a:prstGeom prst="rect">
            <a:avLst/>
          </a:prstGeom>
          <a:noFill/>
        </p:spPr>
        <p:txBody>
          <a:bodyPr wrap="none" lIns="82945" tIns="41473" rIns="82945" bIns="41473" rtlCol="0">
            <a:spAutoFit/>
          </a:bodyPr>
          <a:lstStyle/>
          <a:p>
            <a:r>
              <a:rPr lang="en-US" dirty="0" smtClean="0"/>
              <a:t>10 ms</a:t>
            </a:r>
            <a:endParaRPr lang="en-US" dirty="0"/>
          </a:p>
        </p:txBody>
      </p:sp>
      <p:sp>
        <p:nvSpPr>
          <p:cNvPr id="27" name="TextBox 26"/>
          <p:cNvSpPr txBox="1"/>
          <p:nvPr/>
        </p:nvSpPr>
        <p:spPr>
          <a:xfrm>
            <a:off x="4417820" y="5887645"/>
            <a:ext cx="795887" cy="360755"/>
          </a:xfrm>
          <a:prstGeom prst="rect">
            <a:avLst/>
          </a:prstGeom>
          <a:noFill/>
        </p:spPr>
        <p:txBody>
          <a:bodyPr wrap="none" lIns="82945" tIns="41473" rIns="82945" bIns="41473" rtlCol="0">
            <a:spAutoFit/>
          </a:bodyPr>
          <a:lstStyle/>
          <a:p>
            <a:r>
              <a:rPr lang="en-US" dirty="0" smtClean="0"/>
              <a:t>20 ms</a:t>
            </a:r>
            <a:endParaRPr lang="en-US" dirty="0"/>
          </a:p>
        </p:txBody>
      </p:sp>
      <p:sp>
        <p:nvSpPr>
          <p:cNvPr id="28" name="TextBox 27"/>
          <p:cNvSpPr txBox="1"/>
          <p:nvPr/>
        </p:nvSpPr>
        <p:spPr>
          <a:xfrm>
            <a:off x="5592860" y="5887645"/>
            <a:ext cx="795887" cy="360755"/>
          </a:xfrm>
          <a:prstGeom prst="rect">
            <a:avLst/>
          </a:prstGeom>
          <a:noFill/>
        </p:spPr>
        <p:txBody>
          <a:bodyPr wrap="none" lIns="82945" tIns="41473" rIns="82945" bIns="41473" rtlCol="0">
            <a:spAutoFit/>
          </a:bodyPr>
          <a:lstStyle/>
          <a:p>
            <a:r>
              <a:rPr lang="en-US" dirty="0" smtClean="0"/>
              <a:t>30 ms</a:t>
            </a:r>
            <a:endParaRPr lang="en-US" dirty="0"/>
          </a:p>
        </p:txBody>
      </p:sp>
      <p:sp>
        <p:nvSpPr>
          <p:cNvPr id="34" name="4-Point Star 33"/>
          <p:cNvSpPr/>
          <p:nvPr/>
        </p:nvSpPr>
        <p:spPr bwMode="auto">
          <a:xfrm>
            <a:off x="4142399" y="4589973"/>
            <a:ext cx="345600" cy="414764"/>
          </a:xfrm>
          <a:prstGeom prst="star4">
            <a:avLst/>
          </a:prstGeom>
          <a:solidFill>
            <a:srgbClr val="0AA61D"/>
          </a:solidFill>
          <a:ln w="9525" cap="flat" cmpd="sng" algn="ctr">
            <a:solidFill>
              <a:srgbClr val="0AA61D"/>
            </a:solidFill>
            <a:prstDash val="solid"/>
            <a:round/>
            <a:headEnd type="none" w="med" len="med"/>
            <a:tailEnd type="none" w="med" len="med"/>
          </a:ln>
          <a:effectLst/>
        </p:spPr>
        <p:txBody>
          <a:bodyPr vert="horz" wrap="square" lIns="82945" tIns="41473" rIns="82945" bIns="41473" numCol="1" rtlCol="0" anchor="t" anchorCtr="0" compatLnSpc="1">
            <a:prstTxWarp prst="textNoShape">
              <a:avLst/>
            </a:prstTxWarp>
          </a:bodyPr>
          <a:lstStyle/>
          <a:p>
            <a:pPr defTabSz="414726" fontAlgn="base" hangingPunct="0">
              <a:lnSpc>
                <a:spcPct val="93000"/>
              </a:lnSpc>
              <a:spcBef>
                <a:spcPct val="0"/>
              </a:spcBef>
              <a:spcAft>
                <a:spcPct val="0"/>
              </a:spcAft>
              <a:buClr>
                <a:srgbClr val="000000"/>
              </a:buClr>
              <a:buSzPct val="100000"/>
            </a:pPr>
            <a:endParaRPr lang="en-US" sz="1600" dirty="0" smtClean="0">
              <a:latin typeface="Arial" charset="0"/>
              <a:ea typeface="SimSun" charset="-122"/>
            </a:endParaRPr>
          </a:p>
        </p:txBody>
      </p:sp>
      <p:cxnSp>
        <p:nvCxnSpPr>
          <p:cNvPr id="43" name="Straight Connector 42"/>
          <p:cNvCxnSpPr/>
          <p:nvPr/>
        </p:nvCxnSpPr>
        <p:spPr bwMode="auto">
          <a:xfrm>
            <a:off x="3565560" y="4589973"/>
            <a:ext cx="3525120" cy="0"/>
          </a:xfrm>
          <a:prstGeom prst="line">
            <a:avLst/>
          </a:prstGeom>
          <a:solidFill>
            <a:srgbClr val="00B8FF"/>
          </a:solidFill>
          <a:ln w="38100" cap="flat" cmpd="sng" algn="ctr">
            <a:solidFill>
              <a:srgbClr val="FF0000"/>
            </a:solidFill>
            <a:prstDash val="dash"/>
            <a:round/>
            <a:headEnd type="none" w="med" len="med"/>
            <a:tailEnd type="none" w="med" len="med"/>
          </a:ln>
          <a:effectLst/>
        </p:spPr>
      </p:cxnSp>
      <p:sp>
        <p:nvSpPr>
          <p:cNvPr id="29" name="TextBox 28"/>
          <p:cNvSpPr txBox="1"/>
          <p:nvPr/>
        </p:nvSpPr>
        <p:spPr>
          <a:xfrm>
            <a:off x="7756341" y="4361373"/>
            <a:ext cx="701859" cy="369332"/>
          </a:xfrm>
          <a:prstGeom prst="rect">
            <a:avLst/>
          </a:prstGeom>
          <a:noFill/>
        </p:spPr>
        <p:txBody>
          <a:bodyPr wrap="none" rtlCol="0">
            <a:spAutoFit/>
          </a:bodyPr>
          <a:lstStyle/>
          <a:p>
            <a:r>
              <a:rPr lang="en-US" dirty="0" smtClean="0"/>
              <a:t>Wait </a:t>
            </a:r>
            <a:endParaRPr lang="en-US" dirty="0"/>
          </a:p>
        </p:txBody>
      </p:sp>
      <p:sp>
        <p:nvSpPr>
          <p:cNvPr id="30" name="TextBox 29"/>
          <p:cNvSpPr txBox="1"/>
          <p:nvPr/>
        </p:nvSpPr>
        <p:spPr>
          <a:xfrm>
            <a:off x="7696200" y="4894773"/>
            <a:ext cx="1600200" cy="1200329"/>
          </a:xfrm>
          <a:prstGeom prst="rect">
            <a:avLst/>
          </a:prstGeom>
          <a:noFill/>
        </p:spPr>
        <p:txBody>
          <a:bodyPr wrap="square" rtlCol="0">
            <a:spAutoFit/>
          </a:bodyPr>
          <a:lstStyle/>
          <a:p>
            <a:r>
              <a:rPr lang="en-US" dirty="0" smtClean="0"/>
              <a:t>Other code (running in parallel with Wait VI)</a:t>
            </a:r>
          </a:p>
        </p:txBody>
      </p:sp>
      <p:cxnSp>
        <p:nvCxnSpPr>
          <p:cNvPr id="32" name="Straight Arrow Connector 31"/>
          <p:cNvCxnSpPr/>
          <p:nvPr/>
        </p:nvCxnSpPr>
        <p:spPr bwMode="auto">
          <a:xfrm rot="10800000">
            <a:off x="7239000" y="4513773"/>
            <a:ext cx="5334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6" name="Straight Arrow Connector 45"/>
          <p:cNvCxnSpPr/>
          <p:nvPr/>
        </p:nvCxnSpPr>
        <p:spPr bwMode="auto">
          <a:xfrm rot="10800000">
            <a:off x="7162800" y="5047173"/>
            <a:ext cx="5334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pic>
        <p:nvPicPr>
          <p:cNvPr id="3074" name="Picture 2"/>
          <p:cNvPicPr>
            <a:picLocks noChangeAspect="1" noChangeArrowheads="1"/>
          </p:cNvPicPr>
          <p:nvPr/>
        </p:nvPicPr>
        <p:blipFill>
          <a:blip r:embed="rId3" cstate="print"/>
          <a:srcRect/>
          <a:stretch>
            <a:fillRect/>
          </a:stretch>
        </p:blipFill>
        <p:spPr bwMode="auto">
          <a:xfrm>
            <a:off x="533400" y="1219200"/>
            <a:ext cx="2286000" cy="2160984"/>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3276600" y="1066800"/>
            <a:ext cx="2057400" cy="2390215"/>
          </a:xfrm>
          <a:prstGeom prst="rect">
            <a:avLst/>
          </a:prstGeom>
          <a:noFill/>
          <a:ln w="9525">
            <a:noFill/>
            <a:miter lim="800000"/>
            <a:headEnd/>
            <a:tailEnd/>
          </a:ln>
        </p:spPr>
      </p:pic>
      <p:sp>
        <p:nvSpPr>
          <p:cNvPr id="35" name="TextBox 34"/>
          <p:cNvSpPr txBox="1"/>
          <p:nvPr/>
        </p:nvSpPr>
        <p:spPr>
          <a:xfrm>
            <a:off x="228600" y="3429000"/>
            <a:ext cx="2438400" cy="2031325"/>
          </a:xfrm>
          <a:prstGeom prst="rect">
            <a:avLst/>
          </a:prstGeom>
          <a:noFill/>
        </p:spPr>
        <p:txBody>
          <a:bodyPr wrap="square" rtlCol="0">
            <a:spAutoFit/>
          </a:bodyPr>
          <a:lstStyle/>
          <a:p>
            <a:pPr marL="179388" indent="-179388">
              <a:buFont typeface="Arial" pitchFamily="34" charset="0"/>
              <a:buChar char="•"/>
            </a:pPr>
            <a:r>
              <a:rPr lang="en-US" dirty="0" smtClean="0"/>
              <a:t>Loop would go on to next iteration after 10 ms, because the only thing that happens in each iteration is wait 10 ms</a:t>
            </a:r>
          </a:p>
        </p:txBody>
      </p:sp>
      <p:sp>
        <p:nvSpPr>
          <p:cNvPr id="38" name="TextBox 37"/>
          <p:cNvSpPr txBox="1"/>
          <p:nvPr/>
        </p:nvSpPr>
        <p:spPr>
          <a:xfrm>
            <a:off x="5257800" y="1066800"/>
            <a:ext cx="3581400" cy="3139321"/>
          </a:xfrm>
          <a:prstGeom prst="rect">
            <a:avLst/>
          </a:prstGeom>
          <a:noFill/>
        </p:spPr>
        <p:txBody>
          <a:bodyPr wrap="square" rtlCol="0">
            <a:spAutoFit/>
          </a:bodyPr>
          <a:lstStyle/>
          <a:p>
            <a:pPr marL="179388" indent="-179388">
              <a:buFont typeface="Arial" pitchFamily="34" charset="0"/>
              <a:buChar char="•"/>
            </a:pPr>
            <a:r>
              <a:rPr lang="en-US" dirty="0" smtClean="0"/>
              <a:t>Loop would go to next iteration after 10 ms or more depending on amount of time the </a:t>
            </a:r>
            <a:r>
              <a:rPr lang="en-US" dirty="0" err="1" smtClean="0"/>
              <a:t>subVI</a:t>
            </a:r>
            <a:r>
              <a:rPr lang="en-US" dirty="0" smtClean="0"/>
              <a:t> takes.</a:t>
            </a:r>
          </a:p>
          <a:p>
            <a:pPr marL="179388" indent="-179388"/>
            <a:endParaRPr lang="en-US" dirty="0" smtClean="0"/>
          </a:p>
          <a:p>
            <a:pPr marL="179388" indent="-179388">
              <a:buFont typeface="Arial" pitchFamily="34" charset="0"/>
              <a:buChar char="•"/>
            </a:pPr>
            <a:r>
              <a:rPr lang="en-US" dirty="0" smtClean="0"/>
              <a:t>If </a:t>
            </a:r>
            <a:r>
              <a:rPr lang="en-US" dirty="0" err="1" smtClean="0"/>
              <a:t>subVI</a:t>
            </a:r>
            <a:r>
              <a:rPr lang="en-US" dirty="0" smtClean="0"/>
              <a:t> takes &gt;10 ms, loop goes as soon as </a:t>
            </a:r>
            <a:r>
              <a:rPr lang="en-US" dirty="0" err="1" smtClean="0"/>
              <a:t>subVI</a:t>
            </a:r>
            <a:r>
              <a:rPr lang="en-US" dirty="0" smtClean="0"/>
              <a:t> is done</a:t>
            </a:r>
          </a:p>
          <a:p>
            <a:pPr marL="179388" indent="-179388"/>
            <a:endParaRPr lang="en-US" dirty="0" smtClean="0"/>
          </a:p>
          <a:p>
            <a:pPr marL="179388" indent="-179388">
              <a:buFont typeface="Arial" pitchFamily="34" charset="0"/>
              <a:buChar char="•"/>
            </a:pPr>
            <a:r>
              <a:rPr lang="en-US" dirty="0" smtClean="0"/>
              <a:t>If </a:t>
            </a:r>
            <a:r>
              <a:rPr lang="en-US" dirty="0" err="1" smtClean="0"/>
              <a:t>subVI</a:t>
            </a:r>
            <a:r>
              <a:rPr lang="en-US" dirty="0" smtClean="0"/>
              <a:t> takes &lt;10 ms , loop goes at 10 ms mark.</a:t>
            </a:r>
          </a:p>
          <a:p>
            <a:pPr>
              <a:buFont typeface="Arial" pitchFamily="34" charset="0"/>
              <a:buChar char="•"/>
            </a:pPr>
            <a:endParaRPr lang="en-US" dirty="0" smtClean="0"/>
          </a:p>
        </p:txBody>
      </p:sp>
      <p:sp>
        <p:nvSpPr>
          <p:cNvPr id="39" name="TextBox 38"/>
          <p:cNvSpPr txBox="1"/>
          <p:nvPr/>
        </p:nvSpPr>
        <p:spPr>
          <a:xfrm>
            <a:off x="4648200" y="3962400"/>
            <a:ext cx="2133600" cy="646331"/>
          </a:xfrm>
          <a:prstGeom prst="rect">
            <a:avLst/>
          </a:prstGeom>
          <a:noFill/>
        </p:spPr>
        <p:txBody>
          <a:bodyPr wrap="square" rtlCol="0">
            <a:spAutoFit/>
          </a:bodyPr>
          <a:lstStyle/>
          <a:p>
            <a:r>
              <a:rPr lang="en-US" dirty="0" smtClean="0"/>
              <a:t>Moment next loop iteration can begin</a:t>
            </a:r>
          </a:p>
        </p:txBody>
      </p:sp>
      <p:cxnSp>
        <p:nvCxnSpPr>
          <p:cNvPr id="40" name="Straight Arrow Connector 39"/>
          <p:cNvCxnSpPr>
            <a:stCxn id="39" idx="1"/>
            <a:endCxn id="34" idx="0"/>
          </p:cNvCxnSpPr>
          <p:nvPr/>
        </p:nvCxnSpPr>
        <p:spPr bwMode="auto">
          <a:xfrm rot="10800000" flipV="1">
            <a:off x="4315200" y="4285565"/>
            <a:ext cx="333001" cy="304407"/>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456527"/>
            <a:ext cx="8839200" cy="600162"/>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600" i="1" dirty="0" smtClean="0">
                <a:solidFill>
                  <a:srgbClr val="0084D1"/>
                </a:solidFill>
                <a:latin typeface="Cambria" pitchFamily="16" charset="0"/>
              </a:rPr>
              <a:t>Wait Until Next Millisecond Multiple Function</a:t>
            </a:r>
            <a:endParaRPr lang="en-US" sz="3600" i="1" dirty="0">
              <a:solidFill>
                <a:srgbClr val="0084D1"/>
              </a:solidFill>
              <a:latin typeface="Cambria" pitchFamily="16" charset="0"/>
            </a:endParaRPr>
          </a:p>
        </p:txBody>
      </p:sp>
      <p:sp>
        <p:nvSpPr>
          <p:cNvPr id="4" name="Content Placeholder 3"/>
          <p:cNvSpPr>
            <a:spLocks noGrp="1"/>
          </p:cNvSpPr>
          <p:nvPr>
            <p:ph idx="1"/>
          </p:nvPr>
        </p:nvSpPr>
        <p:spPr>
          <a:xfrm>
            <a:off x="456481" y="1424311"/>
            <a:ext cx="8226720" cy="3833490"/>
          </a:xfrm>
        </p:spPr>
        <p:txBody>
          <a:bodyPr/>
          <a:lstStyle/>
          <a:p>
            <a:pPr lvl="1" eaLnBrk="1" hangingPunct="1">
              <a:buFont typeface="Arial" pitchFamily="34" charset="0"/>
              <a:buChar char="•"/>
            </a:pPr>
            <a:r>
              <a:rPr lang="en-US" dirty="0" smtClean="0"/>
              <a:t>Waits until a </a:t>
            </a:r>
            <a:r>
              <a:rPr lang="en-US" u="sng" dirty="0" smtClean="0"/>
              <a:t>multiple</a:t>
            </a:r>
            <a:r>
              <a:rPr lang="en-US" dirty="0" smtClean="0"/>
              <a:t> of the millisecond value wired in</a:t>
            </a:r>
            <a:endParaRPr lang="en-US" dirty="0" smtClean="0"/>
          </a:p>
          <a:p>
            <a:pPr lvl="1" eaLnBrk="1" hangingPunct="1">
              <a:buFont typeface="Arial" pitchFamily="34" charset="0"/>
              <a:buChar char="•"/>
            </a:pPr>
            <a:r>
              <a:rPr lang="en-US" dirty="0" smtClean="0"/>
              <a:t>Provide the processor with time to complete other tasks, such as processing the user interface</a:t>
            </a:r>
          </a:p>
          <a:p>
            <a:pPr lvl="1" eaLnBrk="1" hangingPunct="1">
              <a:buFont typeface="Arial" pitchFamily="34" charset="0"/>
              <a:buChar char="•"/>
            </a:pPr>
            <a:r>
              <a:rPr lang="en-US" dirty="0" smtClean="0"/>
              <a:t>Uses the operating system millisecond clock</a:t>
            </a:r>
          </a:p>
          <a:p>
            <a:pPr lvl="1" eaLnBrk="1" hangingPunct="1">
              <a:buFont typeface="Arial" pitchFamily="34" charset="0"/>
              <a:buChar char="•"/>
            </a:pPr>
            <a:endParaRPr lang="en-US" dirty="0" smtClean="0"/>
          </a:p>
          <a:p>
            <a:pPr>
              <a:buFont typeface="Arial" pitchFamily="34" charset="0"/>
              <a:buChar char="•"/>
            </a:pPr>
            <a:endParaRPr lang="en-US" dirty="0"/>
          </a:p>
        </p:txBody>
      </p:sp>
      <p:pic>
        <p:nvPicPr>
          <p:cNvPr id="145412" name="Picture 4"/>
          <p:cNvPicPr>
            <a:picLocks noChangeAspect="1" noChangeArrowheads="1"/>
          </p:cNvPicPr>
          <p:nvPr/>
        </p:nvPicPr>
        <p:blipFill>
          <a:blip r:embed="rId3" cstate="print"/>
          <a:srcRect/>
          <a:stretch>
            <a:fillRect/>
          </a:stretch>
        </p:blipFill>
        <p:spPr bwMode="auto">
          <a:xfrm>
            <a:off x="3505200" y="3810000"/>
            <a:ext cx="280836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456527"/>
            <a:ext cx="8839200" cy="600162"/>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600" i="1" dirty="0" smtClean="0">
                <a:solidFill>
                  <a:srgbClr val="0084D1"/>
                </a:solidFill>
                <a:latin typeface="Cambria" pitchFamily="16" charset="0"/>
              </a:rPr>
              <a:t>Wait Until Next Millisecond Multiple Function</a:t>
            </a:r>
            <a:endParaRPr lang="en-US" sz="3600" i="1" dirty="0">
              <a:solidFill>
                <a:srgbClr val="0084D1"/>
              </a:solidFill>
              <a:latin typeface="Cambria" pitchFamily="16" charset="0"/>
            </a:endParaRPr>
          </a:p>
        </p:txBody>
      </p:sp>
      <p:cxnSp>
        <p:nvCxnSpPr>
          <p:cNvPr id="9" name="Straight Connector 8"/>
          <p:cNvCxnSpPr/>
          <p:nvPr/>
        </p:nvCxnSpPr>
        <p:spPr bwMode="auto">
          <a:xfrm>
            <a:off x="3327840" y="5638800"/>
            <a:ext cx="449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a:off x="4019018" y="5611136"/>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rot="5400000">
            <a:off x="6369098" y="5611136"/>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3327840" y="5257800"/>
            <a:ext cx="1658880" cy="0"/>
          </a:xfrm>
          <a:prstGeom prst="line">
            <a:avLst/>
          </a:prstGeom>
          <a:solidFill>
            <a:srgbClr val="00B8FF"/>
          </a:solidFill>
          <a:ln w="38100" cap="flat" cmpd="sng" algn="ctr">
            <a:solidFill>
              <a:schemeClr val="accent2"/>
            </a:solidFill>
            <a:prstDash val="solid"/>
            <a:round/>
            <a:headEnd type="none" w="med" len="med"/>
            <a:tailEnd type="none" w="med" len="med"/>
          </a:ln>
          <a:effectLst/>
        </p:spPr>
      </p:cxnSp>
      <p:cxnSp>
        <p:nvCxnSpPr>
          <p:cNvPr id="25" name="Straight Connector 24"/>
          <p:cNvCxnSpPr/>
          <p:nvPr/>
        </p:nvCxnSpPr>
        <p:spPr bwMode="auto">
          <a:xfrm rot="5400000">
            <a:off x="5194058" y="5611136"/>
            <a:ext cx="41476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3903620" y="5887645"/>
            <a:ext cx="795887" cy="360755"/>
          </a:xfrm>
          <a:prstGeom prst="rect">
            <a:avLst/>
          </a:prstGeom>
          <a:noFill/>
        </p:spPr>
        <p:txBody>
          <a:bodyPr wrap="none" lIns="82945" tIns="41473" rIns="82945" bIns="41473" rtlCol="0">
            <a:spAutoFit/>
          </a:bodyPr>
          <a:lstStyle/>
          <a:p>
            <a:r>
              <a:rPr lang="en-US" dirty="0" smtClean="0"/>
              <a:t>10 ms</a:t>
            </a:r>
            <a:endParaRPr lang="en-US" dirty="0"/>
          </a:p>
        </p:txBody>
      </p:sp>
      <p:sp>
        <p:nvSpPr>
          <p:cNvPr id="27" name="TextBox 26"/>
          <p:cNvSpPr txBox="1"/>
          <p:nvPr/>
        </p:nvSpPr>
        <p:spPr>
          <a:xfrm>
            <a:off x="5078660" y="5887645"/>
            <a:ext cx="795887" cy="360755"/>
          </a:xfrm>
          <a:prstGeom prst="rect">
            <a:avLst/>
          </a:prstGeom>
          <a:noFill/>
        </p:spPr>
        <p:txBody>
          <a:bodyPr wrap="none" lIns="82945" tIns="41473" rIns="82945" bIns="41473" rtlCol="0">
            <a:spAutoFit/>
          </a:bodyPr>
          <a:lstStyle/>
          <a:p>
            <a:r>
              <a:rPr lang="en-US" dirty="0" smtClean="0"/>
              <a:t>20 ms</a:t>
            </a:r>
            <a:endParaRPr lang="en-US" dirty="0"/>
          </a:p>
        </p:txBody>
      </p:sp>
      <p:sp>
        <p:nvSpPr>
          <p:cNvPr id="28" name="TextBox 27"/>
          <p:cNvSpPr txBox="1"/>
          <p:nvPr/>
        </p:nvSpPr>
        <p:spPr>
          <a:xfrm>
            <a:off x="6253700" y="5887645"/>
            <a:ext cx="795887" cy="360755"/>
          </a:xfrm>
          <a:prstGeom prst="rect">
            <a:avLst/>
          </a:prstGeom>
          <a:noFill/>
        </p:spPr>
        <p:txBody>
          <a:bodyPr wrap="none" lIns="82945" tIns="41473" rIns="82945" bIns="41473" rtlCol="0">
            <a:spAutoFit/>
          </a:bodyPr>
          <a:lstStyle/>
          <a:p>
            <a:r>
              <a:rPr lang="en-US" dirty="0" smtClean="0"/>
              <a:t>30 ms</a:t>
            </a:r>
            <a:endParaRPr lang="en-US" dirty="0"/>
          </a:p>
        </p:txBody>
      </p:sp>
      <p:sp>
        <p:nvSpPr>
          <p:cNvPr id="33" name="4-Point Star 32"/>
          <p:cNvSpPr/>
          <p:nvPr/>
        </p:nvSpPr>
        <p:spPr bwMode="auto">
          <a:xfrm>
            <a:off x="5217959" y="4919863"/>
            <a:ext cx="345600" cy="414764"/>
          </a:xfrm>
          <a:prstGeom prst="star4">
            <a:avLst/>
          </a:prstGeom>
          <a:solidFill>
            <a:srgbClr val="0AA61D"/>
          </a:solidFill>
          <a:ln w="9525" cap="flat" cmpd="sng" algn="ctr">
            <a:solidFill>
              <a:srgbClr val="0AA61D"/>
            </a:solidFill>
            <a:prstDash val="solid"/>
            <a:round/>
            <a:headEnd type="none" w="med" len="med"/>
            <a:tailEnd type="none" w="med" len="med"/>
          </a:ln>
          <a:effectLst/>
        </p:spPr>
        <p:txBody>
          <a:bodyPr vert="horz" wrap="square" lIns="82945" tIns="41473" rIns="82945" bIns="41473" numCol="1" rtlCol="0" anchor="t" anchorCtr="0" compatLnSpc="1">
            <a:prstTxWarp prst="textNoShape">
              <a:avLst/>
            </a:prstTxWarp>
          </a:bodyPr>
          <a:lstStyle/>
          <a:p>
            <a:pPr defTabSz="414726" fontAlgn="base" hangingPunct="0">
              <a:lnSpc>
                <a:spcPct val="93000"/>
              </a:lnSpc>
              <a:spcBef>
                <a:spcPct val="0"/>
              </a:spcBef>
              <a:spcAft>
                <a:spcPct val="0"/>
              </a:spcAft>
              <a:buClr>
                <a:srgbClr val="000000"/>
              </a:buClr>
              <a:buSzPct val="100000"/>
            </a:pPr>
            <a:endParaRPr lang="en-US" sz="1600" dirty="0" smtClean="0">
              <a:latin typeface="Arial" charset="0"/>
              <a:ea typeface="SimSun" charset="-122"/>
            </a:endParaRPr>
          </a:p>
        </p:txBody>
      </p:sp>
      <p:cxnSp>
        <p:nvCxnSpPr>
          <p:cNvPr id="35" name="Straight Connector 34"/>
          <p:cNvCxnSpPr/>
          <p:nvPr/>
        </p:nvCxnSpPr>
        <p:spPr bwMode="auto">
          <a:xfrm rot="5400000">
            <a:off x="5263185" y="5196372"/>
            <a:ext cx="276509" cy="0"/>
          </a:xfrm>
          <a:prstGeom prst="line">
            <a:avLst/>
          </a:prstGeom>
          <a:solidFill>
            <a:srgbClr val="00B8FF"/>
          </a:solidFill>
          <a:ln w="38100" cap="flat" cmpd="sng" algn="ctr">
            <a:solidFill>
              <a:srgbClr val="FF0000"/>
            </a:solidFill>
            <a:prstDash val="solid"/>
            <a:round/>
            <a:headEnd type="none" w="med" len="med"/>
            <a:tailEnd type="none" w="med" len="med"/>
          </a:ln>
          <a:effectLst/>
        </p:spPr>
      </p:cxnSp>
      <p:cxnSp>
        <p:nvCxnSpPr>
          <p:cNvPr id="38" name="Straight Connector 37"/>
          <p:cNvCxnSpPr/>
          <p:nvPr/>
        </p:nvCxnSpPr>
        <p:spPr bwMode="auto">
          <a:xfrm rot="5400000">
            <a:off x="4088145" y="5243655"/>
            <a:ext cx="276509" cy="0"/>
          </a:xfrm>
          <a:prstGeom prst="line">
            <a:avLst/>
          </a:prstGeom>
          <a:solidFill>
            <a:srgbClr val="00B8FF"/>
          </a:solidFill>
          <a:ln w="38100" cap="flat" cmpd="sng" algn="ctr">
            <a:solidFill>
              <a:srgbClr val="FF0000"/>
            </a:solidFill>
            <a:prstDash val="solid"/>
            <a:round/>
            <a:headEnd type="none" w="med" len="med"/>
            <a:tailEnd type="none" w="med" len="med"/>
          </a:ln>
          <a:effectLst/>
        </p:spPr>
      </p:cxnSp>
      <p:cxnSp>
        <p:nvCxnSpPr>
          <p:cNvPr id="39" name="Straight Connector 38"/>
          <p:cNvCxnSpPr/>
          <p:nvPr/>
        </p:nvCxnSpPr>
        <p:spPr bwMode="auto">
          <a:xfrm rot="5400000">
            <a:off x="6438225" y="5196372"/>
            <a:ext cx="276509" cy="0"/>
          </a:xfrm>
          <a:prstGeom prst="line">
            <a:avLst/>
          </a:prstGeom>
          <a:solidFill>
            <a:srgbClr val="00B8FF"/>
          </a:solidFill>
          <a:ln w="38100" cap="flat" cmpd="sng" algn="ctr">
            <a:solidFill>
              <a:srgbClr val="FF0000"/>
            </a:solidFill>
            <a:prstDash val="solid"/>
            <a:round/>
            <a:headEnd type="none" w="med" len="med"/>
            <a:tailEnd type="none" w="med" len="med"/>
          </a:ln>
          <a:effectLst/>
        </p:spPr>
      </p:cxnSp>
      <p:cxnSp>
        <p:nvCxnSpPr>
          <p:cNvPr id="48" name="Straight Connector 47"/>
          <p:cNvCxnSpPr/>
          <p:nvPr/>
        </p:nvCxnSpPr>
        <p:spPr bwMode="auto">
          <a:xfrm>
            <a:off x="5124960" y="5257800"/>
            <a:ext cx="2557440" cy="0"/>
          </a:xfrm>
          <a:prstGeom prst="line">
            <a:avLst/>
          </a:prstGeom>
          <a:solidFill>
            <a:srgbClr val="00B8FF"/>
          </a:solidFill>
          <a:ln w="38100" cap="flat" cmpd="sng" algn="ctr">
            <a:solidFill>
              <a:schemeClr val="accent2"/>
            </a:solidFill>
            <a:prstDash val="dash"/>
            <a:round/>
            <a:headEnd type="none" w="med" len="med"/>
            <a:tailEnd type="none" w="med" len="med"/>
          </a:ln>
          <a:effectLst/>
        </p:spPr>
      </p:cxnSp>
      <p:pic>
        <p:nvPicPr>
          <p:cNvPr id="4098" name="Picture 2"/>
          <p:cNvPicPr>
            <a:picLocks noChangeAspect="1" noChangeArrowheads="1"/>
          </p:cNvPicPr>
          <p:nvPr/>
        </p:nvPicPr>
        <p:blipFill>
          <a:blip r:embed="rId3" cstate="print"/>
          <a:srcRect/>
          <a:stretch>
            <a:fillRect/>
          </a:stretch>
        </p:blipFill>
        <p:spPr bwMode="auto">
          <a:xfrm>
            <a:off x="3352800" y="1371600"/>
            <a:ext cx="2114550" cy="2677293"/>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609600" y="1447800"/>
            <a:ext cx="2264588" cy="2209800"/>
          </a:xfrm>
          <a:prstGeom prst="rect">
            <a:avLst/>
          </a:prstGeom>
          <a:noFill/>
          <a:ln w="9525">
            <a:noFill/>
            <a:miter lim="800000"/>
            <a:headEnd/>
            <a:tailEnd/>
          </a:ln>
        </p:spPr>
      </p:pic>
      <p:sp>
        <p:nvSpPr>
          <p:cNvPr id="31" name="TextBox 30"/>
          <p:cNvSpPr txBox="1"/>
          <p:nvPr/>
        </p:nvSpPr>
        <p:spPr>
          <a:xfrm>
            <a:off x="457200" y="3657600"/>
            <a:ext cx="2438400" cy="2308324"/>
          </a:xfrm>
          <a:prstGeom prst="rect">
            <a:avLst/>
          </a:prstGeom>
          <a:noFill/>
        </p:spPr>
        <p:txBody>
          <a:bodyPr wrap="square" rtlCol="0">
            <a:spAutoFit/>
          </a:bodyPr>
          <a:lstStyle/>
          <a:p>
            <a:pPr marL="179388" indent="-179388">
              <a:buFont typeface="Arial" pitchFamily="34" charset="0"/>
              <a:buChar char="•"/>
            </a:pPr>
            <a:r>
              <a:rPr lang="en-US" dirty="0" smtClean="0"/>
              <a:t>Loop would go on to next iteration after 10 ms, because the only thing that happens in each iteration is wait 10 ms and 10ms is the first multiple of 10</a:t>
            </a:r>
          </a:p>
        </p:txBody>
      </p:sp>
      <p:sp>
        <p:nvSpPr>
          <p:cNvPr id="32" name="TextBox 31"/>
          <p:cNvSpPr txBox="1"/>
          <p:nvPr/>
        </p:nvSpPr>
        <p:spPr>
          <a:xfrm>
            <a:off x="5410200" y="1280279"/>
            <a:ext cx="3581400" cy="3785652"/>
          </a:xfrm>
          <a:prstGeom prst="rect">
            <a:avLst/>
          </a:prstGeom>
          <a:noFill/>
        </p:spPr>
        <p:txBody>
          <a:bodyPr wrap="square" rtlCol="0">
            <a:spAutoFit/>
          </a:bodyPr>
          <a:lstStyle/>
          <a:p>
            <a:pPr marL="179388" indent="-179388">
              <a:buFont typeface="Arial" pitchFamily="34" charset="0"/>
              <a:buChar char="•"/>
            </a:pPr>
            <a:r>
              <a:rPr lang="en-US" dirty="0" smtClean="0"/>
              <a:t>Loop would go to next iteration after 10 , 20, 30, or a greater multiple of 10 ms depending on amount of time the </a:t>
            </a:r>
            <a:r>
              <a:rPr lang="en-US" dirty="0" err="1" smtClean="0"/>
              <a:t>subVI</a:t>
            </a:r>
            <a:r>
              <a:rPr lang="en-US" dirty="0" smtClean="0"/>
              <a:t> takes.</a:t>
            </a:r>
          </a:p>
          <a:p>
            <a:pPr marL="179388" indent="-179388">
              <a:buFont typeface="Arial" pitchFamily="34" charset="0"/>
              <a:buChar char="•"/>
            </a:pPr>
            <a:endParaRPr lang="en-US" sz="800" dirty="0" smtClean="0"/>
          </a:p>
          <a:p>
            <a:pPr marL="396875" lvl="1" indent="-158750">
              <a:buFont typeface="Arial" pitchFamily="34" charset="0"/>
              <a:buChar char="•"/>
            </a:pPr>
            <a:r>
              <a:rPr lang="en-US" dirty="0" smtClean="0"/>
              <a:t>If </a:t>
            </a:r>
            <a:r>
              <a:rPr lang="en-US" dirty="0" err="1" smtClean="0"/>
              <a:t>subVI</a:t>
            </a:r>
            <a:r>
              <a:rPr lang="en-US" dirty="0" smtClean="0"/>
              <a:t> takes &lt;10 ms , loop goes at 10 ms mark</a:t>
            </a:r>
            <a:r>
              <a:rPr lang="en-US" dirty="0" smtClean="0"/>
              <a:t>.</a:t>
            </a:r>
          </a:p>
          <a:p>
            <a:pPr marL="396875" lvl="1" indent="-158750">
              <a:buFont typeface="Arial" pitchFamily="34" charset="0"/>
              <a:buChar char="•"/>
            </a:pPr>
            <a:endParaRPr lang="en-US" sz="800" dirty="0" smtClean="0"/>
          </a:p>
          <a:p>
            <a:pPr marL="396875" lvl="1" indent="-158750">
              <a:buFont typeface="Arial" pitchFamily="34" charset="0"/>
              <a:buChar char="•"/>
            </a:pPr>
            <a:r>
              <a:rPr lang="en-US" dirty="0" smtClean="0"/>
              <a:t>If </a:t>
            </a:r>
            <a:r>
              <a:rPr lang="en-US" dirty="0" err="1" smtClean="0"/>
              <a:t>subVI</a:t>
            </a:r>
            <a:r>
              <a:rPr lang="en-US" dirty="0" smtClean="0"/>
              <a:t> takes 16 ms, then the loop goes at 20 </a:t>
            </a:r>
            <a:r>
              <a:rPr lang="en-US" dirty="0" err="1" smtClean="0"/>
              <a:t>ms.</a:t>
            </a:r>
            <a:endParaRPr lang="en-US" dirty="0" smtClean="0"/>
          </a:p>
          <a:p>
            <a:pPr marL="396875" lvl="1" indent="-158750">
              <a:buFont typeface="Arial" pitchFamily="34" charset="0"/>
              <a:buChar char="•"/>
            </a:pPr>
            <a:endParaRPr lang="en-US" sz="800" dirty="0" smtClean="0"/>
          </a:p>
          <a:p>
            <a:pPr marL="396875" lvl="1" indent="-158750">
              <a:buFont typeface="Arial" pitchFamily="34" charset="0"/>
              <a:buChar char="•"/>
            </a:pPr>
            <a:r>
              <a:rPr lang="en-US" dirty="0" smtClean="0"/>
              <a:t>If </a:t>
            </a:r>
            <a:r>
              <a:rPr lang="en-US" dirty="0" err="1" smtClean="0"/>
              <a:t>subVI</a:t>
            </a:r>
            <a:r>
              <a:rPr lang="en-US" dirty="0" smtClean="0"/>
              <a:t> takes 22 ms, then the </a:t>
            </a:r>
            <a:r>
              <a:rPr lang="en-US" dirty="0" err="1" smtClean="0"/>
              <a:t>subVI</a:t>
            </a:r>
            <a:r>
              <a:rPr lang="en-US" dirty="0" smtClean="0"/>
              <a:t> goes at 30 </a:t>
            </a:r>
            <a:r>
              <a:rPr lang="en-US" dirty="0" err="1" smtClean="0"/>
              <a:t>ms.</a:t>
            </a:r>
            <a:endParaRPr lang="en-US" dirty="0" smtClean="0"/>
          </a:p>
          <a:p>
            <a:pPr marL="179388" indent="-179388"/>
            <a:endParaRPr lang="en-US" dirty="0" smtClean="0"/>
          </a:p>
          <a:p>
            <a:pPr>
              <a:buFont typeface="Arial" pitchFamily="34" charset="0"/>
              <a:buChar char="•"/>
            </a:pPr>
            <a:endParaRPr lang="en-US" dirty="0" smtClean="0"/>
          </a:p>
        </p:txBody>
      </p:sp>
      <p:sp>
        <p:nvSpPr>
          <p:cNvPr id="36" name="TextBox 35"/>
          <p:cNvSpPr txBox="1"/>
          <p:nvPr/>
        </p:nvSpPr>
        <p:spPr>
          <a:xfrm>
            <a:off x="7848600" y="5029200"/>
            <a:ext cx="701859" cy="369332"/>
          </a:xfrm>
          <a:prstGeom prst="rect">
            <a:avLst/>
          </a:prstGeom>
          <a:noFill/>
        </p:spPr>
        <p:txBody>
          <a:bodyPr wrap="none" rtlCol="0">
            <a:spAutoFit/>
          </a:bodyPr>
          <a:lstStyle/>
          <a:p>
            <a:r>
              <a:rPr lang="en-US" dirty="0" smtClean="0"/>
              <a:t>Wait </a:t>
            </a:r>
            <a:endParaRPr lang="en-US" dirty="0"/>
          </a:p>
        </p:txBody>
      </p:sp>
      <p:sp>
        <p:nvSpPr>
          <p:cNvPr id="37" name="TextBox 36"/>
          <p:cNvSpPr txBox="1"/>
          <p:nvPr/>
        </p:nvSpPr>
        <p:spPr>
          <a:xfrm>
            <a:off x="7848600" y="5486400"/>
            <a:ext cx="1600200" cy="646331"/>
          </a:xfrm>
          <a:prstGeom prst="rect">
            <a:avLst/>
          </a:prstGeom>
          <a:noFill/>
        </p:spPr>
        <p:txBody>
          <a:bodyPr wrap="square" rtlCol="0">
            <a:spAutoFit/>
          </a:bodyPr>
          <a:lstStyle/>
          <a:p>
            <a:r>
              <a:rPr lang="en-US" dirty="0" smtClean="0"/>
              <a:t>Other code (</a:t>
            </a:r>
            <a:r>
              <a:rPr lang="en-US" dirty="0" err="1" smtClean="0"/>
              <a:t>subVI</a:t>
            </a:r>
            <a:r>
              <a:rPr lang="en-US"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idx="1"/>
          </p:nvPr>
        </p:nvSpPr>
        <p:spPr>
          <a:xfrm>
            <a:off x="456481" y="1604329"/>
            <a:ext cx="8228160" cy="4444307"/>
          </a:xfrm>
          <a:ln/>
        </p:spPr>
        <p:txBody>
          <a:bodyPr/>
          <a:lstStyle/>
          <a:p>
            <a:pPr marL="391686" indent="-293764">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Review of Workshop 3</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Sequence Structure</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Timing</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State Machine </a:t>
            </a: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bwMode="auto">
          <a:xfrm rot="5400000">
            <a:off x="2590799" y="3657600"/>
            <a:ext cx="3657601" cy="1"/>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73" name="Straight Connector 72"/>
          <p:cNvCxnSpPr/>
          <p:nvPr/>
        </p:nvCxnSpPr>
        <p:spPr bwMode="auto">
          <a:xfrm rot="5400000">
            <a:off x="3765395" y="3657600"/>
            <a:ext cx="3657601" cy="1"/>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Comparison of Timing </a:t>
            </a:r>
            <a:r>
              <a:rPr lang="en-US" sz="3900" i="1" dirty="0" smtClean="0">
                <a:solidFill>
                  <a:srgbClr val="0084D1"/>
                </a:solidFill>
                <a:latin typeface="Cambria" pitchFamily="16" charset="0"/>
              </a:rPr>
              <a:t>Functions</a:t>
            </a:r>
            <a:endParaRPr lang="en-US" sz="3900" i="1" dirty="0">
              <a:solidFill>
                <a:srgbClr val="0084D1"/>
              </a:solidFill>
              <a:latin typeface="Cambria" pitchFamily="16" charset="0"/>
            </a:endParaRPr>
          </a:p>
        </p:txBody>
      </p:sp>
      <p:cxnSp>
        <p:nvCxnSpPr>
          <p:cNvPr id="9" name="Straight Connector 8"/>
          <p:cNvCxnSpPr/>
          <p:nvPr/>
        </p:nvCxnSpPr>
        <p:spPr bwMode="auto">
          <a:xfrm>
            <a:off x="2352631" y="5223063"/>
            <a:ext cx="449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a:off x="1425496" y="3657601"/>
            <a:ext cx="3657601" cy="1"/>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1" name="Straight Connector 20"/>
          <p:cNvCxnSpPr/>
          <p:nvPr/>
        </p:nvCxnSpPr>
        <p:spPr bwMode="auto">
          <a:xfrm>
            <a:off x="2352631" y="4724400"/>
            <a:ext cx="1658880" cy="0"/>
          </a:xfrm>
          <a:prstGeom prst="line">
            <a:avLst/>
          </a:prstGeom>
          <a:solidFill>
            <a:srgbClr val="00B8FF"/>
          </a:solidFill>
          <a:ln w="38100" cap="flat" cmpd="sng" algn="ctr">
            <a:solidFill>
              <a:schemeClr val="accent2"/>
            </a:solidFill>
            <a:prstDash val="solid"/>
            <a:round/>
            <a:headEnd type="none" w="med" len="med"/>
            <a:tailEnd type="none" w="med" len="med"/>
          </a:ln>
          <a:effectLst/>
        </p:spPr>
      </p:cxnSp>
      <p:cxnSp>
        <p:nvCxnSpPr>
          <p:cNvPr id="22" name="Straight Connector 21"/>
          <p:cNvCxnSpPr/>
          <p:nvPr/>
        </p:nvCxnSpPr>
        <p:spPr bwMode="auto">
          <a:xfrm>
            <a:off x="2352631" y="2555436"/>
            <a:ext cx="898560" cy="0"/>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6" name="TextBox 25"/>
          <p:cNvSpPr txBox="1"/>
          <p:nvPr/>
        </p:nvSpPr>
        <p:spPr>
          <a:xfrm>
            <a:off x="2928411" y="5430445"/>
            <a:ext cx="795887" cy="360755"/>
          </a:xfrm>
          <a:prstGeom prst="rect">
            <a:avLst/>
          </a:prstGeom>
          <a:noFill/>
        </p:spPr>
        <p:txBody>
          <a:bodyPr wrap="none" lIns="82945" tIns="41473" rIns="82945" bIns="41473" rtlCol="0">
            <a:spAutoFit/>
          </a:bodyPr>
          <a:lstStyle/>
          <a:p>
            <a:r>
              <a:rPr lang="en-US" dirty="0" smtClean="0"/>
              <a:t>10 ms</a:t>
            </a:r>
            <a:endParaRPr lang="en-US" dirty="0"/>
          </a:p>
        </p:txBody>
      </p:sp>
      <p:sp>
        <p:nvSpPr>
          <p:cNvPr id="27" name="TextBox 26"/>
          <p:cNvSpPr txBox="1"/>
          <p:nvPr/>
        </p:nvSpPr>
        <p:spPr>
          <a:xfrm>
            <a:off x="4103451" y="5430445"/>
            <a:ext cx="795887" cy="360755"/>
          </a:xfrm>
          <a:prstGeom prst="rect">
            <a:avLst/>
          </a:prstGeom>
          <a:noFill/>
        </p:spPr>
        <p:txBody>
          <a:bodyPr wrap="none" lIns="82945" tIns="41473" rIns="82945" bIns="41473" rtlCol="0">
            <a:spAutoFit/>
          </a:bodyPr>
          <a:lstStyle/>
          <a:p>
            <a:r>
              <a:rPr lang="en-US" dirty="0" smtClean="0"/>
              <a:t>20 ms</a:t>
            </a:r>
            <a:endParaRPr lang="en-US" dirty="0"/>
          </a:p>
        </p:txBody>
      </p:sp>
      <p:sp>
        <p:nvSpPr>
          <p:cNvPr id="28" name="TextBox 27"/>
          <p:cNvSpPr txBox="1"/>
          <p:nvPr/>
        </p:nvSpPr>
        <p:spPr>
          <a:xfrm>
            <a:off x="5278491" y="5430445"/>
            <a:ext cx="795887" cy="360755"/>
          </a:xfrm>
          <a:prstGeom prst="rect">
            <a:avLst/>
          </a:prstGeom>
          <a:noFill/>
        </p:spPr>
        <p:txBody>
          <a:bodyPr wrap="none" lIns="82945" tIns="41473" rIns="82945" bIns="41473" rtlCol="0">
            <a:spAutoFit/>
          </a:bodyPr>
          <a:lstStyle/>
          <a:p>
            <a:r>
              <a:rPr lang="en-US" dirty="0" smtClean="0"/>
              <a:t>30 ms</a:t>
            </a:r>
            <a:endParaRPr lang="en-US" dirty="0"/>
          </a:p>
        </p:txBody>
      </p:sp>
      <p:sp>
        <p:nvSpPr>
          <p:cNvPr id="33" name="4-Point Star 32"/>
          <p:cNvSpPr/>
          <p:nvPr/>
        </p:nvSpPr>
        <p:spPr bwMode="auto">
          <a:xfrm>
            <a:off x="4242750" y="3677734"/>
            <a:ext cx="345600" cy="414764"/>
          </a:xfrm>
          <a:prstGeom prst="star4">
            <a:avLst/>
          </a:prstGeom>
          <a:solidFill>
            <a:srgbClr val="0AA61D"/>
          </a:solidFill>
          <a:ln w="9525" cap="flat" cmpd="sng" algn="ctr">
            <a:solidFill>
              <a:srgbClr val="0AA61D"/>
            </a:solidFill>
            <a:prstDash val="solid"/>
            <a:round/>
            <a:headEnd type="none" w="med" len="med"/>
            <a:tailEnd type="none" w="med" len="med"/>
          </a:ln>
          <a:effectLst/>
        </p:spPr>
        <p:txBody>
          <a:bodyPr vert="horz" wrap="square" lIns="82945" tIns="41473" rIns="82945" bIns="41473" numCol="1" rtlCol="0" anchor="t" anchorCtr="0" compatLnSpc="1">
            <a:prstTxWarp prst="textNoShape">
              <a:avLst/>
            </a:prstTxWarp>
          </a:bodyPr>
          <a:lstStyle/>
          <a:p>
            <a:pPr defTabSz="414726" fontAlgn="base" hangingPunct="0">
              <a:lnSpc>
                <a:spcPct val="93000"/>
              </a:lnSpc>
              <a:spcBef>
                <a:spcPct val="0"/>
              </a:spcBef>
              <a:spcAft>
                <a:spcPct val="0"/>
              </a:spcAft>
              <a:buClr>
                <a:srgbClr val="000000"/>
              </a:buClr>
              <a:buSzPct val="100000"/>
            </a:pPr>
            <a:endParaRPr lang="en-US" sz="1600" dirty="0" smtClean="0">
              <a:latin typeface="Arial" charset="0"/>
              <a:ea typeface="SimSun" charset="-122"/>
            </a:endParaRPr>
          </a:p>
        </p:txBody>
      </p:sp>
      <p:sp>
        <p:nvSpPr>
          <p:cNvPr id="34" name="4-Point Star 33"/>
          <p:cNvSpPr/>
          <p:nvPr/>
        </p:nvSpPr>
        <p:spPr bwMode="auto">
          <a:xfrm>
            <a:off x="3828030" y="2348054"/>
            <a:ext cx="345600" cy="414764"/>
          </a:xfrm>
          <a:prstGeom prst="star4">
            <a:avLst/>
          </a:prstGeom>
          <a:solidFill>
            <a:srgbClr val="0AA61D"/>
          </a:solidFill>
          <a:ln w="9525" cap="flat" cmpd="sng" algn="ctr">
            <a:solidFill>
              <a:srgbClr val="0AA61D"/>
            </a:solidFill>
            <a:prstDash val="solid"/>
            <a:round/>
            <a:headEnd type="none" w="med" len="med"/>
            <a:tailEnd type="none" w="med" len="med"/>
          </a:ln>
          <a:effectLst/>
        </p:spPr>
        <p:txBody>
          <a:bodyPr vert="horz" wrap="square" lIns="82945" tIns="41473" rIns="82945" bIns="41473" numCol="1" rtlCol="0" anchor="t" anchorCtr="0" compatLnSpc="1">
            <a:prstTxWarp prst="textNoShape">
              <a:avLst/>
            </a:prstTxWarp>
          </a:bodyPr>
          <a:lstStyle/>
          <a:p>
            <a:pPr defTabSz="414726" fontAlgn="base" hangingPunct="0">
              <a:lnSpc>
                <a:spcPct val="93000"/>
              </a:lnSpc>
              <a:spcBef>
                <a:spcPct val="0"/>
              </a:spcBef>
              <a:spcAft>
                <a:spcPct val="0"/>
              </a:spcAft>
              <a:buClr>
                <a:srgbClr val="000000"/>
              </a:buClr>
              <a:buSzPct val="100000"/>
            </a:pPr>
            <a:endParaRPr lang="en-US" sz="1600" dirty="0" smtClean="0">
              <a:latin typeface="Arial" charset="0"/>
              <a:ea typeface="SimSun" charset="-122"/>
            </a:endParaRPr>
          </a:p>
        </p:txBody>
      </p:sp>
      <p:pic>
        <p:nvPicPr>
          <p:cNvPr id="145410" name="Picture 2"/>
          <p:cNvPicPr>
            <a:picLocks noChangeAspect="1" noChangeArrowheads="1"/>
          </p:cNvPicPr>
          <p:nvPr/>
        </p:nvPicPr>
        <p:blipFill>
          <a:blip r:embed="rId3" cstate="print"/>
          <a:srcRect l="12435"/>
          <a:stretch>
            <a:fillRect/>
          </a:stretch>
        </p:blipFill>
        <p:spPr bwMode="auto">
          <a:xfrm>
            <a:off x="7162800" y="1752600"/>
            <a:ext cx="1609769" cy="1175163"/>
          </a:xfrm>
          <a:prstGeom prst="rect">
            <a:avLst/>
          </a:prstGeom>
          <a:noFill/>
          <a:ln w="9525">
            <a:noFill/>
            <a:miter lim="800000"/>
            <a:headEnd/>
            <a:tailEnd/>
          </a:ln>
        </p:spPr>
      </p:pic>
      <p:pic>
        <p:nvPicPr>
          <p:cNvPr id="145412" name="Picture 4"/>
          <p:cNvPicPr>
            <a:picLocks noChangeAspect="1" noChangeArrowheads="1"/>
          </p:cNvPicPr>
          <p:nvPr/>
        </p:nvPicPr>
        <p:blipFill>
          <a:blip r:embed="rId4" cstate="print"/>
          <a:srcRect l="8214"/>
          <a:stretch>
            <a:fillRect/>
          </a:stretch>
        </p:blipFill>
        <p:spPr bwMode="auto">
          <a:xfrm>
            <a:off x="7050391" y="3048000"/>
            <a:ext cx="2093609" cy="1423468"/>
          </a:xfrm>
          <a:prstGeom prst="rect">
            <a:avLst/>
          </a:prstGeom>
          <a:noFill/>
          <a:ln w="9525">
            <a:noFill/>
            <a:miter lim="800000"/>
            <a:headEnd/>
            <a:tailEnd/>
          </a:ln>
        </p:spPr>
      </p:pic>
      <p:cxnSp>
        <p:nvCxnSpPr>
          <p:cNvPr id="43" name="Straight Connector 42"/>
          <p:cNvCxnSpPr/>
          <p:nvPr/>
        </p:nvCxnSpPr>
        <p:spPr bwMode="auto">
          <a:xfrm>
            <a:off x="3251191" y="2555436"/>
            <a:ext cx="3525120" cy="0"/>
          </a:xfrm>
          <a:prstGeom prst="line">
            <a:avLst/>
          </a:prstGeom>
          <a:solidFill>
            <a:srgbClr val="00B8FF"/>
          </a:solidFill>
          <a:ln w="38100" cap="flat" cmpd="sng" algn="ctr">
            <a:solidFill>
              <a:srgbClr val="FF0000"/>
            </a:solidFill>
            <a:prstDash val="solid"/>
            <a:round/>
            <a:headEnd type="none" w="med" len="med"/>
            <a:tailEnd type="none" w="med" len="med"/>
          </a:ln>
          <a:effectLst/>
        </p:spPr>
      </p:cxnSp>
      <p:sp>
        <p:nvSpPr>
          <p:cNvPr id="30" name="TextBox 29"/>
          <p:cNvSpPr txBox="1"/>
          <p:nvPr/>
        </p:nvSpPr>
        <p:spPr>
          <a:xfrm>
            <a:off x="0" y="3962400"/>
            <a:ext cx="1752600" cy="1200329"/>
          </a:xfrm>
          <a:prstGeom prst="rect">
            <a:avLst/>
          </a:prstGeom>
          <a:noFill/>
        </p:spPr>
        <p:txBody>
          <a:bodyPr wrap="square" rtlCol="0">
            <a:spAutoFit/>
          </a:bodyPr>
          <a:lstStyle/>
          <a:p>
            <a:pPr algn="r"/>
            <a:r>
              <a:rPr lang="en-US" dirty="0" smtClean="0"/>
              <a:t>Other code (running in parallel  with waits)</a:t>
            </a:r>
          </a:p>
        </p:txBody>
      </p:sp>
      <p:cxnSp>
        <p:nvCxnSpPr>
          <p:cNvPr id="32" name="Straight Arrow Connector 31"/>
          <p:cNvCxnSpPr/>
          <p:nvPr/>
        </p:nvCxnSpPr>
        <p:spPr bwMode="auto">
          <a:xfrm>
            <a:off x="1752600" y="4572000"/>
            <a:ext cx="457200" cy="76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6" name="TextBox 35"/>
          <p:cNvSpPr txBox="1"/>
          <p:nvPr/>
        </p:nvSpPr>
        <p:spPr>
          <a:xfrm>
            <a:off x="4892191" y="1639669"/>
            <a:ext cx="2133600" cy="646331"/>
          </a:xfrm>
          <a:prstGeom prst="rect">
            <a:avLst/>
          </a:prstGeom>
          <a:noFill/>
        </p:spPr>
        <p:txBody>
          <a:bodyPr wrap="square" rtlCol="0">
            <a:spAutoFit/>
          </a:bodyPr>
          <a:lstStyle/>
          <a:p>
            <a:r>
              <a:rPr lang="en-US" dirty="0" smtClean="0"/>
              <a:t>Moment next loop iteration can begin</a:t>
            </a:r>
          </a:p>
        </p:txBody>
      </p:sp>
      <p:cxnSp>
        <p:nvCxnSpPr>
          <p:cNvPr id="37" name="Straight Arrow Connector 36"/>
          <p:cNvCxnSpPr>
            <a:stCxn id="36" idx="1"/>
            <a:endCxn id="34" idx="0"/>
          </p:cNvCxnSpPr>
          <p:nvPr/>
        </p:nvCxnSpPr>
        <p:spPr bwMode="auto">
          <a:xfrm rot="10800000" flipV="1">
            <a:off x="4000831" y="1962834"/>
            <a:ext cx="891361" cy="385219"/>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0" name="Straight Arrow Connector 39"/>
          <p:cNvCxnSpPr>
            <a:stCxn id="36" idx="1"/>
            <a:endCxn id="33" idx="0"/>
          </p:cNvCxnSpPr>
          <p:nvPr/>
        </p:nvCxnSpPr>
        <p:spPr bwMode="auto">
          <a:xfrm rot="10800000" flipV="1">
            <a:off x="4415551" y="1962834"/>
            <a:ext cx="476641" cy="1714899"/>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74" name="Straight Connector 73"/>
          <p:cNvCxnSpPr/>
          <p:nvPr/>
        </p:nvCxnSpPr>
        <p:spPr bwMode="auto">
          <a:xfrm rot="5400000">
            <a:off x="2155900" y="3657600"/>
            <a:ext cx="3657601" cy="1"/>
          </a:xfrm>
          <a:prstGeom prst="line">
            <a:avLst/>
          </a:prstGeom>
          <a:solidFill>
            <a:srgbClr val="00B8FF"/>
          </a:solidFill>
          <a:ln w="9525" cap="flat" cmpd="sng" algn="ctr">
            <a:solidFill>
              <a:schemeClr val="accent2"/>
            </a:solidFill>
            <a:prstDash val="sysDot"/>
            <a:round/>
            <a:headEnd type="none" w="med" len="med"/>
            <a:tailEnd type="none" w="med" len="med"/>
          </a:ln>
          <a:effectLst/>
        </p:spPr>
      </p:cxnSp>
      <p:sp>
        <p:nvSpPr>
          <p:cNvPr id="75" name="Oval 74"/>
          <p:cNvSpPr/>
          <p:nvPr/>
        </p:nvSpPr>
        <p:spPr bwMode="auto">
          <a:xfrm>
            <a:off x="3200400" y="3810000"/>
            <a:ext cx="152400" cy="152400"/>
          </a:xfrm>
          <a:prstGeom prst="ellipse">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76" name="Oval 75"/>
          <p:cNvSpPr/>
          <p:nvPr/>
        </p:nvSpPr>
        <p:spPr bwMode="auto">
          <a:xfrm>
            <a:off x="4343400" y="3810000"/>
            <a:ext cx="152400" cy="152400"/>
          </a:xfrm>
          <a:prstGeom prst="ellipse">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77" name="Oval 76"/>
          <p:cNvSpPr/>
          <p:nvPr/>
        </p:nvSpPr>
        <p:spPr bwMode="auto">
          <a:xfrm>
            <a:off x="5562600" y="3810000"/>
            <a:ext cx="152400" cy="152400"/>
          </a:xfrm>
          <a:prstGeom prst="ellipse">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78" name="TextBox 77"/>
          <p:cNvSpPr txBox="1"/>
          <p:nvPr/>
        </p:nvSpPr>
        <p:spPr>
          <a:xfrm>
            <a:off x="304800" y="1371600"/>
            <a:ext cx="2057400" cy="1200329"/>
          </a:xfrm>
          <a:prstGeom prst="rect">
            <a:avLst/>
          </a:prstGeom>
          <a:noFill/>
        </p:spPr>
        <p:txBody>
          <a:bodyPr wrap="square" rtlCol="0">
            <a:spAutoFit/>
          </a:bodyPr>
          <a:lstStyle/>
          <a:p>
            <a:r>
              <a:rPr lang="en-US" dirty="0" smtClean="0">
                <a:solidFill>
                  <a:srgbClr val="FF0000"/>
                </a:solidFill>
              </a:rPr>
              <a:t>Red</a:t>
            </a:r>
            <a:r>
              <a:rPr lang="en-US" dirty="0" smtClean="0"/>
              <a:t> represents times when Wait functions are NOT restricting</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Comparing the Timing Functions</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VI Timing Types</a:t>
            </a:r>
            <a:endParaRPr lang="en-US" sz="3900" i="1" dirty="0">
              <a:solidFill>
                <a:srgbClr val="0084D1"/>
              </a:solidFill>
              <a:latin typeface="Cambria" pitchFamily="16" charset="0"/>
            </a:endParaRPr>
          </a:p>
        </p:txBody>
      </p:sp>
      <p:sp>
        <p:nvSpPr>
          <p:cNvPr id="4" name="Content Placeholder 3"/>
          <p:cNvSpPr>
            <a:spLocks noGrp="1"/>
          </p:cNvSpPr>
          <p:nvPr>
            <p:ph idx="1"/>
          </p:nvPr>
        </p:nvSpPr>
        <p:spPr>
          <a:xfrm>
            <a:off x="456481" y="1147801"/>
            <a:ext cx="8226720" cy="4524955"/>
          </a:xfrm>
        </p:spPr>
        <p:txBody>
          <a:bodyPr/>
          <a:lstStyle/>
          <a:p>
            <a:pPr>
              <a:buFont typeface="Arial" pitchFamily="34" charset="0"/>
              <a:buChar char="•"/>
            </a:pPr>
            <a:r>
              <a:rPr lang="en-US" dirty="0" smtClean="0"/>
              <a:t>Execution Timing</a:t>
            </a:r>
          </a:p>
          <a:p>
            <a:pPr lvl="1">
              <a:buFont typeface="Arial" pitchFamily="34" charset="0"/>
              <a:buChar char="•"/>
            </a:pPr>
            <a:r>
              <a:rPr lang="en-US" sz="1800" dirty="0" smtClean="0"/>
              <a:t>Provides the design pattern with a function that specifically allows the </a:t>
            </a:r>
            <a:r>
              <a:rPr lang="en-US" sz="1800" u="sng" dirty="0" smtClean="0"/>
              <a:t>processor time to complete other tasks</a:t>
            </a:r>
          </a:p>
          <a:p>
            <a:pPr lvl="1">
              <a:buFont typeface="Arial" pitchFamily="34" charset="0"/>
              <a:buChar char="•"/>
            </a:pPr>
            <a:r>
              <a:rPr lang="en-US" sz="1800" dirty="0" smtClean="0"/>
              <a:t>In some cases, a Wait function is not necessary</a:t>
            </a:r>
          </a:p>
          <a:p>
            <a:pPr lvl="2">
              <a:lnSpc>
                <a:spcPct val="100000"/>
              </a:lnSpc>
              <a:buFont typeface="Arial" pitchFamily="34" charset="0"/>
              <a:buChar char="•"/>
            </a:pPr>
            <a:r>
              <a:rPr lang="en-US" sz="1600" dirty="0" smtClean="0"/>
              <a:t>Use of Timeout inputs can provide execution timing</a:t>
            </a:r>
          </a:p>
          <a:p>
            <a:pPr fontAlgn="auto">
              <a:spcAft>
                <a:spcPts val="0"/>
              </a:spcAft>
              <a:buFont typeface="Arial" pitchFamily="34" charset="0"/>
              <a:buChar char="•"/>
              <a:defRPr/>
            </a:pPr>
            <a:r>
              <a:rPr lang="en-US" dirty="0" smtClean="0"/>
              <a:t>Software Control Timing</a:t>
            </a:r>
          </a:p>
          <a:p>
            <a:pPr lvl="1" fontAlgn="auto">
              <a:spcAft>
                <a:spcPts val="0"/>
              </a:spcAft>
              <a:buFont typeface="Arial" pitchFamily="34" charset="0"/>
              <a:buChar char="•"/>
              <a:defRPr/>
            </a:pPr>
            <a:endParaRPr lang="en-US" sz="1800" dirty="0" smtClean="0"/>
          </a:p>
          <a:p>
            <a:pPr lvl="1" fontAlgn="auto">
              <a:spcAft>
                <a:spcPts val="0"/>
              </a:spcAft>
              <a:buFont typeface="Arial" pitchFamily="34" charset="0"/>
              <a:buChar char="•"/>
              <a:defRPr/>
            </a:pPr>
            <a:r>
              <a:rPr lang="en-US" sz="1800" dirty="0" smtClean="0"/>
              <a:t>Timing (pauses, waits, time checks) you put in place to make the code execute after a certain amount of time.</a:t>
            </a:r>
          </a:p>
          <a:p>
            <a:pPr lvl="1" fontAlgn="auto">
              <a:spcAft>
                <a:spcPts val="0"/>
              </a:spcAft>
              <a:buFont typeface="Arial" pitchFamily="34" charset="0"/>
              <a:buChar char="•"/>
              <a:defRPr/>
            </a:pPr>
            <a:endParaRPr lang="en-US" sz="1800" dirty="0" smtClean="0"/>
          </a:p>
          <a:p>
            <a:pPr lvl="1" fontAlgn="auto">
              <a:spcAft>
                <a:spcPts val="0"/>
              </a:spcAft>
              <a:buFont typeface="Arial" pitchFamily="34" charset="0"/>
              <a:buChar char="•"/>
              <a:defRPr/>
            </a:pPr>
            <a:r>
              <a:rPr lang="en-US" sz="1800" dirty="0" smtClean="0"/>
              <a:t>Example</a:t>
            </a:r>
            <a:r>
              <a:rPr lang="en-US" sz="1800" dirty="0" smtClean="0"/>
              <a:t>:</a:t>
            </a:r>
          </a:p>
          <a:p>
            <a:pPr lvl="2" fontAlgn="auto">
              <a:spcAft>
                <a:spcPts val="0"/>
              </a:spcAft>
              <a:buFont typeface="Arial" pitchFamily="34" charset="0"/>
              <a:buChar char="•"/>
              <a:defRPr/>
            </a:pPr>
            <a:r>
              <a:rPr lang="en-US" sz="1500" dirty="0" smtClean="0"/>
              <a:t>If you must acquire data for 5 minutes, you could remain in the acquisition state until the 5 minutes elapses. However, during that time you cannot process any user interface actions such as stopping the VI. To process user interface actions, you must implement timing (checking if 5 min has passed since the start of acquisition) so that the VI continually executes for the specified time</a:t>
            </a:r>
          </a:p>
          <a:p>
            <a:pPr>
              <a:buFont typeface="Arial" pitchFamily="34" charset="0"/>
              <a:buChar char="•"/>
            </a:pPr>
            <a:endParaRPr lang="en-US" sz="2500" dirty="0" smtClean="0"/>
          </a:p>
          <a:p>
            <a:pPr lvl="1" eaLnBrk="1" hangingPunct="1">
              <a:buFont typeface="Arial" pitchFamily="34" charset="0"/>
              <a:buChar char="•"/>
            </a:pPr>
            <a:endParaRPr lang="en-US" sz="2200" dirty="0" smtClean="0"/>
          </a:p>
          <a:p>
            <a:pPr>
              <a:buFont typeface="Arial" pitchFamily="34" charset="0"/>
              <a:buChar char="•"/>
            </a:pPr>
            <a:endParaRPr lang="en-US" sz="25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6D1CFB72-C0D4-44C7-B966-C5E526AAAECB}" type="slidenum">
              <a:rPr lang="en-US"/>
              <a:pPr algn="ctr" eaLnBrk="0" hangingPunct="0"/>
              <a:t>23</a:t>
            </a:fld>
            <a:endParaRPr lang="en-US"/>
          </a:p>
        </p:txBody>
      </p:sp>
      <p:sp>
        <p:nvSpPr>
          <p:cNvPr id="245764" name="Text Box 6"/>
          <p:cNvSpPr txBox="1">
            <a:spLocks noChangeArrowheads="1"/>
          </p:cNvSpPr>
          <p:nvPr/>
        </p:nvSpPr>
        <p:spPr bwMode="auto">
          <a:xfrm>
            <a:off x="1346714" y="5638801"/>
            <a:ext cx="2646923" cy="369322"/>
          </a:xfrm>
          <a:prstGeom prst="rect">
            <a:avLst/>
          </a:prstGeom>
          <a:noFill/>
          <a:ln w="9525" algn="ctr">
            <a:noFill/>
            <a:miter lim="800000"/>
            <a:headEnd type="none" w="sm" len="sm"/>
            <a:tailEnd type="none" w="sm" len="sm"/>
          </a:ln>
        </p:spPr>
        <p:txBody>
          <a:bodyPr wrap="none" lIns="91430" tIns="45715" rIns="91430" bIns="45715">
            <a:spAutoFit/>
          </a:bodyPr>
          <a:lstStyle/>
          <a:p>
            <a:pPr algn="ctr" eaLnBrk="0" hangingPunct="0"/>
            <a:r>
              <a:rPr lang="en-US" b="0">
                <a:solidFill>
                  <a:schemeClr val="tx1"/>
                </a:solidFill>
              </a:rPr>
              <a:t>Software Control Timing</a:t>
            </a:r>
          </a:p>
        </p:txBody>
      </p:sp>
      <p:sp>
        <p:nvSpPr>
          <p:cNvPr id="245765" name="Text Box 7"/>
          <p:cNvSpPr txBox="1">
            <a:spLocks noChangeArrowheads="1"/>
          </p:cNvSpPr>
          <p:nvPr/>
        </p:nvSpPr>
        <p:spPr bwMode="auto">
          <a:xfrm>
            <a:off x="6640468" y="990600"/>
            <a:ext cx="1941602" cy="369322"/>
          </a:xfrm>
          <a:prstGeom prst="rect">
            <a:avLst/>
          </a:prstGeom>
          <a:noFill/>
          <a:ln w="9525" algn="ctr">
            <a:noFill/>
            <a:miter lim="800000"/>
            <a:headEnd type="none" w="sm" len="sm"/>
            <a:tailEnd type="none" w="sm" len="sm"/>
          </a:ln>
        </p:spPr>
        <p:txBody>
          <a:bodyPr wrap="none" lIns="91430" tIns="45715" rIns="91430" bIns="45715">
            <a:spAutoFit/>
          </a:bodyPr>
          <a:lstStyle/>
          <a:p>
            <a:pPr algn="ctr" eaLnBrk="0" hangingPunct="0"/>
            <a:r>
              <a:rPr lang="en-US" b="0">
                <a:solidFill>
                  <a:schemeClr val="tx1"/>
                </a:solidFill>
              </a:rPr>
              <a:t>Execution Timing</a:t>
            </a:r>
          </a:p>
        </p:txBody>
      </p:sp>
      <p:pic>
        <p:nvPicPr>
          <p:cNvPr id="245766" name="Picture 11" descr="WS Elapsed Time.bmp"/>
          <p:cNvPicPr>
            <a:picLocks noChangeAspect="1" noChangeArrowheads="1"/>
          </p:cNvPicPr>
          <p:nvPr/>
        </p:nvPicPr>
        <p:blipFill>
          <a:blip r:embed="rId3" cstate="print"/>
          <a:srcRect/>
          <a:stretch>
            <a:fillRect/>
          </a:stretch>
        </p:blipFill>
        <p:spPr bwMode="auto">
          <a:xfrm>
            <a:off x="50800" y="1752600"/>
            <a:ext cx="9093200" cy="3697288"/>
          </a:xfrm>
          <a:prstGeom prst="rect">
            <a:avLst/>
          </a:prstGeom>
          <a:noFill/>
          <a:ln w="9525" algn="ctr">
            <a:noFill/>
            <a:miter lim="800000"/>
            <a:headEnd type="none" w="sm" len="sm"/>
            <a:tailEnd type="none" w="sm" len="sm"/>
          </a:ln>
        </p:spPr>
      </p:pic>
      <p:sp>
        <p:nvSpPr>
          <p:cNvPr id="245767" name="Line 8"/>
          <p:cNvSpPr>
            <a:spLocks noChangeShapeType="1"/>
          </p:cNvSpPr>
          <p:nvPr/>
        </p:nvSpPr>
        <p:spPr bwMode="auto">
          <a:xfrm>
            <a:off x="7696200" y="1371600"/>
            <a:ext cx="0" cy="685800"/>
          </a:xfrm>
          <a:prstGeom prst="line">
            <a:avLst/>
          </a:prstGeom>
          <a:noFill/>
          <a:ln w="28575">
            <a:solidFill>
              <a:schemeClr val="tx1"/>
            </a:solidFill>
            <a:round/>
            <a:headEnd type="none" w="sm" len="sm"/>
            <a:tailEnd type="triangle" w="lg" len="sm"/>
          </a:ln>
        </p:spPr>
        <p:txBody>
          <a:bodyPr wrap="none" lIns="91430" tIns="45715" rIns="91430" bIns="45715" anchor="ctr"/>
          <a:lstStyle/>
          <a:p>
            <a:endParaRPr lang="en-US"/>
          </a:p>
        </p:txBody>
      </p:sp>
      <p:sp>
        <p:nvSpPr>
          <p:cNvPr id="245768" name="Line 9"/>
          <p:cNvSpPr>
            <a:spLocks noChangeShapeType="1"/>
          </p:cNvSpPr>
          <p:nvPr/>
        </p:nvSpPr>
        <p:spPr bwMode="auto">
          <a:xfrm flipV="1">
            <a:off x="2667000" y="5181600"/>
            <a:ext cx="0" cy="533400"/>
          </a:xfrm>
          <a:prstGeom prst="line">
            <a:avLst/>
          </a:prstGeom>
          <a:noFill/>
          <a:ln w="28575">
            <a:solidFill>
              <a:schemeClr val="tx1"/>
            </a:solidFill>
            <a:round/>
            <a:headEnd type="none" w="sm" len="sm"/>
            <a:tailEnd type="triangle" w="lg" len="sm"/>
          </a:ln>
        </p:spPr>
        <p:txBody>
          <a:bodyPr wrap="none" lIns="91430" tIns="45715" rIns="91430" bIns="45715" anchor="ctr"/>
          <a:lstStyle/>
          <a:p>
            <a:endParaRPr lang="en-US"/>
          </a:p>
        </p:txBody>
      </p:sp>
      <p:sp>
        <p:nvSpPr>
          <p:cNvPr id="10" name="Title 9"/>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wrap="square"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VI Timing</a:t>
            </a:r>
            <a:endParaRPr lang="en-US" sz="39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State Machine Intro: Scenario</a:t>
            </a:r>
            <a:endParaRPr lang="en-US" sz="3900" i="1" dirty="0">
              <a:solidFill>
                <a:srgbClr val="0084D1"/>
              </a:solidFill>
              <a:latin typeface="Cambria" pitchFamily="16" charset="0"/>
            </a:endParaRPr>
          </a:p>
        </p:txBody>
      </p:sp>
      <p:sp>
        <p:nvSpPr>
          <p:cNvPr id="18" name="Content Placeholder 17"/>
          <p:cNvSpPr>
            <a:spLocks noGrp="1"/>
          </p:cNvSpPr>
          <p:nvPr>
            <p:ph sz="half" idx="1"/>
          </p:nvPr>
        </p:nvSpPr>
        <p:spPr>
          <a:xfrm>
            <a:off x="456481" y="1604329"/>
            <a:ext cx="8400959" cy="4524955"/>
          </a:xfrm>
        </p:spPr>
        <p:txBody>
          <a:bodyPr/>
          <a:lstStyle/>
          <a:p>
            <a:r>
              <a:rPr lang="en-US" dirty="0" smtClean="0"/>
              <a:t>Want to create a program that does the following:</a:t>
            </a:r>
          </a:p>
          <a:p>
            <a:endParaRPr lang="en-US" dirty="0" smtClean="0"/>
          </a:p>
          <a:p>
            <a:pPr marL="466567" indent="-466567">
              <a:buFont typeface="+mj-lt"/>
              <a:buAutoNum type="arabicPeriod"/>
            </a:pPr>
            <a:r>
              <a:rPr lang="en-US" dirty="0" smtClean="0"/>
              <a:t>Reads a voltage</a:t>
            </a:r>
          </a:p>
          <a:p>
            <a:pPr marL="466567" indent="-466567">
              <a:buFont typeface="+mj-lt"/>
              <a:buAutoNum type="arabicPeriod"/>
            </a:pPr>
            <a:r>
              <a:rPr lang="en-US" dirty="0" smtClean="0"/>
              <a:t>Tells user to turn on power supply</a:t>
            </a:r>
          </a:p>
          <a:p>
            <a:pPr marL="466567" indent="-466567">
              <a:buFont typeface="+mj-lt"/>
              <a:buAutoNum type="arabicPeriod"/>
            </a:pPr>
            <a:r>
              <a:rPr lang="en-US" dirty="0" smtClean="0"/>
              <a:t>Read the voltage again now that power is on</a:t>
            </a:r>
          </a:p>
          <a:p>
            <a:pPr marL="466567" indent="-466567">
              <a:buFont typeface="+mj-lt"/>
              <a:buAutoNum type="arabicPeriod"/>
            </a:pPr>
            <a:r>
              <a:rPr lang="en-US" dirty="0" smtClean="0"/>
              <a:t>Tell the user to turn off the power.</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Programming Designs: Sequential</a:t>
            </a:r>
            <a:endParaRPr lang="en-US" sz="3900" i="1" dirty="0">
              <a:solidFill>
                <a:srgbClr val="0084D1"/>
              </a:solidFill>
              <a:latin typeface="Cambria" pitchFamily="16" charset="0"/>
            </a:endParaRPr>
          </a:p>
        </p:txBody>
      </p:sp>
      <p:pic>
        <p:nvPicPr>
          <p:cNvPr id="13" name="Picture 14" descr="sequence w no order.bmp"/>
          <p:cNvPicPr>
            <a:picLocks noGrp="1" noChangeAspect="1" noChangeArrowheads="1"/>
          </p:cNvPicPr>
          <p:nvPr>
            <p:ph sz="half" idx="1"/>
          </p:nvPr>
        </p:nvPicPr>
        <p:blipFill>
          <a:blip r:embed="rId3" cstate="print"/>
          <a:srcRect/>
          <a:stretch>
            <a:fillRect/>
          </a:stretch>
        </p:blipFill>
        <p:spPr bwMode="auto">
          <a:xfrm>
            <a:off x="563040" y="1977328"/>
            <a:ext cx="7928591" cy="29130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Sequential Programming</a:t>
            </a:r>
            <a:endParaRPr lang="en-US" sz="3900" i="1" dirty="0">
              <a:solidFill>
                <a:srgbClr val="0084D1"/>
              </a:solidFill>
              <a:latin typeface="Cambria" pitchFamily="16" charset="0"/>
            </a:endParaRPr>
          </a:p>
        </p:txBody>
      </p:sp>
      <p:pic>
        <p:nvPicPr>
          <p:cNvPr id="4" name="Picture 5" descr="sequence error cl.bmp"/>
          <p:cNvPicPr>
            <a:picLocks noChangeAspect="1" noChangeArrowheads="1"/>
          </p:cNvPicPr>
          <p:nvPr/>
        </p:nvPicPr>
        <p:blipFill>
          <a:blip r:embed="rId3" cstate="print"/>
          <a:srcRect/>
          <a:stretch>
            <a:fillRect/>
          </a:stretch>
        </p:blipFill>
        <p:spPr bwMode="auto">
          <a:xfrm>
            <a:off x="414720" y="1977328"/>
            <a:ext cx="8412160" cy="3099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Sequential Programming</a:t>
            </a:r>
            <a:endParaRPr lang="en-US" sz="3900" i="1" dirty="0">
              <a:solidFill>
                <a:srgbClr val="0084D1"/>
              </a:solidFill>
              <a:latin typeface="Cambria" pitchFamily="16" charset="0"/>
            </a:endParaRPr>
          </a:p>
        </p:txBody>
      </p:sp>
      <p:pic>
        <p:nvPicPr>
          <p:cNvPr id="5" name="Picture 5" descr="sequence w seq.bmp"/>
          <p:cNvPicPr>
            <a:picLocks noChangeAspect="1" noChangeArrowheads="1"/>
          </p:cNvPicPr>
          <p:nvPr/>
        </p:nvPicPr>
        <p:blipFill>
          <a:blip r:embed="rId3" cstate="print"/>
          <a:srcRect/>
          <a:stretch>
            <a:fillRect/>
          </a:stretch>
        </p:blipFill>
        <p:spPr bwMode="auto">
          <a:xfrm>
            <a:off x="493920" y="1908200"/>
            <a:ext cx="8119617" cy="35254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Sequential Programming</a:t>
            </a:r>
            <a:endParaRPr lang="en-US" sz="3900" i="1" dirty="0">
              <a:solidFill>
                <a:srgbClr val="0084D1"/>
              </a:solidFill>
              <a:latin typeface="Cambria" pitchFamily="16" charset="0"/>
            </a:endParaRPr>
          </a:p>
        </p:txBody>
      </p:sp>
      <p:pic>
        <p:nvPicPr>
          <p:cNvPr id="4" name="Picture 5" descr="sequence error seq.bmp"/>
          <p:cNvPicPr>
            <a:picLocks noChangeAspect="1" noChangeArrowheads="1"/>
          </p:cNvPicPr>
          <p:nvPr/>
        </p:nvPicPr>
        <p:blipFill>
          <a:blip r:embed="rId3" cstate="print"/>
          <a:srcRect/>
          <a:stretch>
            <a:fillRect/>
          </a:stretch>
        </p:blipFill>
        <p:spPr bwMode="auto">
          <a:xfrm>
            <a:off x="355680" y="1977327"/>
            <a:ext cx="8397913" cy="2834218"/>
          </a:xfrm>
          <a:prstGeom prst="rect">
            <a:avLst/>
          </a:prstGeom>
          <a:noFill/>
          <a:ln w="9525" algn="ctr">
            <a:noFill/>
            <a:miter lim="800000"/>
            <a:headEnd type="none" w="sm" len="sm"/>
            <a:tailEnd type="none" w="sm" len="sm"/>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6560" y="501331"/>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Sequential Programming</a:t>
            </a:r>
            <a:endParaRPr lang="en-US" sz="3900" i="1" dirty="0">
              <a:solidFill>
                <a:srgbClr val="0084D1"/>
              </a:solidFill>
              <a:latin typeface="Cambria" pitchFamily="16" charset="0"/>
            </a:endParaRPr>
          </a:p>
        </p:txBody>
      </p:sp>
      <p:sp>
        <p:nvSpPr>
          <p:cNvPr id="7" name="Content Placeholder 6"/>
          <p:cNvSpPr>
            <a:spLocks noGrp="1"/>
          </p:cNvSpPr>
          <p:nvPr>
            <p:ph idx="1"/>
          </p:nvPr>
        </p:nvSpPr>
        <p:spPr/>
        <p:txBody>
          <a:bodyPr/>
          <a:lstStyle/>
          <a:p>
            <a:pPr lvl="1" eaLnBrk="1" hangingPunct="1">
              <a:buFont typeface="Arial" pitchFamily="34" charset="0"/>
              <a:buChar char="•"/>
            </a:pPr>
            <a:r>
              <a:rPr lang="en-US" dirty="0" smtClean="0"/>
              <a:t>What if you need to change the order of the sequence? </a:t>
            </a:r>
          </a:p>
          <a:p>
            <a:pPr lvl="1" eaLnBrk="1" hangingPunct="1">
              <a:buFont typeface="Arial" pitchFamily="34" charset="0"/>
              <a:buChar char="•"/>
            </a:pPr>
            <a:r>
              <a:rPr lang="en-US" dirty="0" smtClean="0"/>
              <a:t>What if you need to repeat one item in the sequence more often than the other items? </a:t>
            </a:r>
          </a:p>
          <a:p>
            <a:pPr lvl="1" eaLnBrk="1" hangingPunct="1">
              <a:buFont typeface="Arial" pitchFamily="34" charset="0"/>
              <a:buChar char="•"/>
            </a:pPr>
            <a:r>
              <a:rPr lang="en-US" dirty="0" smtClean="0"/>
              <a:t>What if some items in the sequence execute only when certain conditions are met? </a:t>
            </a:r>
          </a:p>
          <a:p>
            <a:pPr lvl="1" eaLnBrk="1" hangingPunct="1">
              <a:buFont typeface="Arial" pitchFamily="34" charset="0"/>
              <a:buChar char="•"/>
            </a:pPr>
            <a:r>
              <a:rPr lang="en-US" dirty="0" smtClean="0"/>
              <a:t>What if you need to stop the program immediately, rather than waiting until the end of the sequence?</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How many times must a For Loop iterate?  A While Loop?</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0,0</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1,0</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0,1</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1,1</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State Machines </a:t>
            </a:r>
            <a:endParaRPr lang="en-US" i="1" dirty="0">
              <a:solidFill>
                <a:srgbClr val="0084D1"/>
              </a:solidFill>
              <a:latin typeface="Cambria" pitchFamily="16" charset="0"/>
            </a:endParaRPr>
          </a:p>
        </p:txBody>
      </p:sp>
      <p:sp>
        <p:nvSpPr>
          <p:cNvPr id="14338" name="Rectangle 2"/>
          <p:cNvSpPr>
            <a:spLocks noGrp="1" noChangeArrowheads="1"/>
          </p:cNvSpPr>
          <p:nvPr>
            <p:ph sz="half" idx="1"/>
          </p:nvPr>
        </p:nvSpPr>
        <p:spPr>
          <a:ln/>
        </p:spPr>
        <p:txBody>
          <a:bodyPr/>
          <a:lstStyle/>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
        <p:nvSpPr>
          <p:cNvPr id="4" name="Content Placeholder 3"/>
          <p:cNvSpPr>
            <a:spLocks noGrp="1"/>
          </p:cNvSpPr>
          <p:nvPr>
            <p:ph sz="half" idx="2"/>
          </p:nvPr>
        </p:nvSpPr>
        <p:spPr>
          <a:xfrm>
            <a:off x="217441" y="1604329"/>
            <a:ext cx="3594239" cy="4524955"/>
          </a:xfrm>
        </p:spPr>
        <p:txBody>
          <a:bodyPr/>
          <a:lstStyle/>
          <a:p>
            <a:pPr>
              <a:buFont typeface="Arial" pitchFamily="34" charset="0"/>
              <a:buChar char="•"/>
            </a:pPr>
            <a:r>
              <a:rPr lang="en-US" dirty="0" smtClean="0"/>
              <a:t>Implements a state diagram.</a:t>
            </a:r>
          </a:p>
          <a:p>
            <a:pPr>
              <a:buFont typeface="Arial" pitchFamily="34" charset="0"/>
              <a:buChar char="•"/>
            </a:pPr>
            <a:r>
              <a:rPr lang="en-US" dirty="0" smtClean="0"/>
              <a:t>Programmatically determine which state is next</a:t>
            </a:r>
          </a:p>
          <a:p>
            <a:pPr lvl="1">
              <a:buFontTx/>
              <a:buChar char="-"/>
            </a:pPr>
            <a:r>
              <a:rPr lang="en-US" dirty="0" smtClean="0"/>
              <a:t>Different action if a quarter was inserted compared to return change requested</a:t>
            </a:r>
            <a:endParaRPr lang="en-US" dirty="0"/>
          </a:p>
        </p:txBody>
      </p:sp>
      <p:pic>
        <p:nvPicPr>
          <p:cNvPr id="2050" name="Picture 2" descr="http://zone.ni.com/cms/images/devzone/tut/a/45ee74b4584.gif"/>
          <p:cNvPicPr>
            <a:picLocks noChangeAspect="1" noChangeArrowheads="1"/>
          </p:cNvPicPr>
          <p:nvPr/>
        </p:nvPicPr>
        <p:blipFill>
          <a:blip r:embed="rId3" cstate="print"/>
          <a:srcRect/>
          <a:stretch>
            <a:fillRect/>
          </a:stretch>
        </p:blipFill>
        <p:spPr bwMode="auto">
          <a:xfrm>
            <a:off x="3535200" y="762000"/>
            <a:ext cx="5583195" cy="5123037"/>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8" name="Rectangle 7"/>
          <p:cNvSpPr>
            <a:spLocks noGrp="1" noChangeArrowheads="1"/>
          </p:cNvSpPr>
          <p:nvPr>
            <p:ph idx="1"/>
          </p:nvPr>
        </p:nvSpPr>
        <p:spPr/>
        <p:txBody>
          <a:bodyPr/>
          <a:lstStyle/>
          <a:p>
            <a:pPr lvl="1" eaLnBrk="1" hangingPunct="1">
              <a:buFont typeface="Arial" pitchFamily="34" charset="0"/>
              <a:buChar char="•"/>
            </a:pPr>
            <a:r>
              <a:rPr lang="en-US" dirty="0" smtClean="0"/>
              <a:t>A state machine consists of a set of states and a transition function that maps to the next state</a:t>
            </a:r>
          </a:p>
          <a:p>
            <a:pPr lvl="1" eaLnBrk="1" hangingPunct="1">
              <a:buFont typeface="Arial" pitchFamily="34" charset="0"/>
              <a:buChar char="•"/>
            </a:pPr>
            <a:r>
              <a:rPr lang="en-US" dirty="0" smtClean="0"/>
              <a:t>Each state can lead to one or multiple states or end the process flow</a:t>
            </a:r>
          </a:p>
        </p:txBody>
      </p:sp>
      <p:grpSp>
        <p:nvGrpSpPr>
          <p:cNvPr id="2" name="Group 11"/>
          <p:cNvGrpSpPr/>
          <p:nvPr/>
        </p:nvGrpSpPr>
        <p:grpSpPr>
          <a:xfrm>
            <a:off x="774194" y="3359873"/>
            <a:ext cx="6990425" cy="2619762"/>
            <a:chOff x="582940" y="3505200"/>
            <a:chExt cx="8361035" cy="3333750"/>
          </a:xfrm>
        </p:grpSpPr>
        <p:pic>
          <p:nvPicPr>
            <p:cNvPr id="374786" name="Picture 2" descr="statemachine-concept.bmp"/>
            <p:cNvPicPr>
              <a:picLocks noChangeAspect="1" noChangeArrowheads="1"/>
            </p:cNvPicPr>
            <p:nvPr/>
          </p:nvPicPr>
          <p:blipFill>
            <a:blip r:embed="rId3" cstate="print"/>
            <a:srcRect/>
            <a:stretch>
              <a:fillRect/>
            </a:stretch>
          </p:blipFill>
          <p:spPr bwMode="auto">
            <a:xfrm>
              <a:off x="2514600" y="3505200"/>
              <a:ext cx="6429375" cy="3333750"/>
            </a:xfrm>
            <a:prstGeom prst="rect">
              <a:avLst/>
            </a:prstGeom>
            <a:noFill/>
            <a:ln w="9525">
              <a:noFill/>
              <a:miter lim="800000"/>
              <a:headEnd/>
              <a:tailEnd/>
            </a:ln>
          </p:spPr>
        </p:pic>
        <p:grpSp>
          <p:nvGrpSpPr>
            <p:cNvPr id="3" name="Group 10"/>
            <p:cNvGrpSpPr/>
            <p:nvPr/>
          </p:nvGrpSpPr>
          <p:grpSpPr>
            <a:xfrm>
              <a:off x="582940" y="3702050"/>
              <a:ext cx="6063025" cy="3016340"/>
              <a:chOff x="582940" y="3733800"/>
              <a:chExt cx="6063025" cy="3016340"/>
            </a:xfrm>
          </p:grpSpPr>
          <p:sp>
            <p:nvSpPr>
              <p:cNvPr id="374789" name="Text Box 9"/>
              <p:cNvSpPr txBox="1">
                <a:spLocks noChangeArrowheads="1"/>
              </p:cNvSpPr>
              <p:nvPr/>
            </p:nvSpPr>
            <p:spPr bwMode="auto">
              <a:xfrm>
                <a:off x="826018" y="3733800"/>
                <a:ext cx="1708700" cy="469989"/>
              </a:xfrm>
              <a:prstGeom prst="rect">
                <a:avLst/>
              </a:prstGeom>
              <a:noFill/>
              <a:ln w="9525" algn="ctr">
                <a:noFill/>
                <a:miter lim="800000"/>
                <a:headEnd type="none" w="sm" len="sm"/>
                <a:tailEnd type="none" w="sm" len="sm"/>
              </a:ln>
            </p:spPr>
            <p:txBody>
              <a:bodyPr wrap="none">
                <a:spAutoFit/>
              </a:bodyPr>
              <a:lstStyle/>
              <a:p>
                <a:pPr algn="ctr" eaLnBrk="0" hangingPunct="0"/>
                <a:r>
                  <a:rPr lang="en-US" b="1" dirty="0">
                    <a:solidFill>
                      <a:srgbClr val="FF0000"/>
                    </a:solidFill>
                  </a:rPr>
                  <a:t>While Loop</a:t>
                </a:r>
              </a:p>
            </p:txBody>
          </p:sp>
          <p:sp>
            <p:nvSpPr>
              <p:cNvPr id="374790" name="Text Box 10"/>
              <p:cNvSpPr txBox="1">
                <a:spLocks noChangeArrowheads="1"/>
              </p:cNvSpPr>
              <p:nvPr/>
            </p:nvSpPr>
            <p:spPr bwMode="auto">
              <a:xfrm>
                <a:off x="4461772" y="6248399"/>
                <a:ext cx="2184193" cy="469989"/>
              </a:xfrm>
              <a:prstGeom prst="rect">
                <a:avLst/>
              </a:prstGeom>
              <a:noFill/>
              <a:ln w="9525" algn="ctr">
                <a:noFill/>
                <a:miter lim="800000"/>
                <a:headEnd type="none" w="sm" len="sm"/>
                <a:tailEnd type="none" w="sm" len="sm"/>
              </a:ln>
            </p:spPr>
            <p:txBody>
              <a:bodyPr wrap="none">
                <a:spAutoFit/>
              </a:bodyPr>
              <a:lstStyle/>
              <a:p>
                <a:pPr algn="ctr" eaLnBrk="0" hangingPunct="0"/>
                <a:r>
                  <a:rPr lang="en-US" b="1" dirty="0">
                    <a:solidFill>
                      <a:srgbClr val="FF0000"/>
                    </a:solidFill>
                  </a:rPr>
                  <a:t>Case Structure</a:t>
                </a:r>
              </a:p>
            </p:txBody>
          </p:sp>
          <p:sp>
            <p:nvSpPr>
              <p:cNvPr id="374791" name="Text Box 11"/>
              <p:cNvSpPr txBox="1">
                <a:spLocks noChangeArrowheads="1"/>
              </p:cNvSpPr>
              <p:nvPr/>
            </p:nvSpPr>
            <p:spPr bwMode="auto">
              <a:xfrm>
                <a:off x="582940" y="6280151"/>
                <a:ext cx="2015471" cy="469989"/>
              </a:xfrm>
              <a:prstGeom prst="rect">
                <a:avLst/>
              </a:prstGeom>
              <a:noFill/>
              <a:ln w="9525" algn="ctr">
                <a:noFill/>
                <a:miter lim="800000"/>
                <a:headEnd type="none" w="sm" len="sm"/>
                <a:tailEnd type="none" w="sm" len="sm"/>
              </a:ln>
            </p:spPr>
            <p:txBody>
              <a:bodyPr wrap="none">
                <a:spAutoFit/>
              </a:bodyPr>
              <a:lstStyle/>
              <a:p>
                <a:pPr algn="ctr" eaLnBrk="0" hangingPunct="0"/>
                <a:r>
                  <a:rPr lang="en-US" b="1" dirty="0">
                    <a:solidFill>
                      <a:srgbClr val="FF0000"/>
                    </a:solidFill>
                  </a:rPr>
                  <a:t>Shift Register</a:t>
                </a:r>
              </a:p>
            </p:txBody>
          </p:sp>
          <p:sp>
            <p:nvSpPr>
              <p:cNvPr id="374792" name="Line 12"/>
              <p:cNvSpPr>
                <a:spLocks noChangeShapeType="1"/>
              </p:cNvSpPr>
              <p:nvPr/>
            </p:nvSpPr>
            <p:spPr bwMode="auto">
              <a:xfrm flipV="1">
                <a:off x="4724400" y="6019800"/>
                <a:ext cx="152400" cy="304800"/>
              </a:xfrm>
              <a:prstGeom prst="line">
                <a:avLst/>
              </a:prstGeom>
              <a:noFill/>
              <a:ln w="28575">
                <a:solidFill>
                  <a:srgbClr val="FF0000"/>
                </a:solidFill>
                <a:round/>
                <a:headEnd type="none" w="sm" len="sm"/>
                <a:tailEnd type="triangle" w="lg" len="sm"/>
              </a:ln>
            </p:spPr>
            <p:txBody>
              <a:bodyPr wrap="none" anchor="ctr"/>
              <a:lstStyle/>
              <a:p>
                <a:endParaRPr lang="en-US"/>
              </a:p>
            </p:txBody>
          </p:sp>
          <p:sp>
            <p:nvSpPr>
              <p:cNvPr id="374793" name="Line 13"/>
              <p:cNvSpPr>
                <a:spLocks noChangeShapeType="1"/>
              </p:cNvSpPr>
              <p:nvPr/>
            </p:nvSpPr>
            <p:spPr bwMode="auto">
              <a:xfrm flipV="1">
                <a:off x="2438400" y="3765550"/>
                <a:ext cx="1157288" cy="196850"/>
              </a:xfrm>
              <a:prstGeom prst="line">
                <a:avLst/>
              </a:prstGeom>
              <a:noFill/>
              <a:ln w="28575">
                <a:solidFill>
                  <a:srgbClr val="FF0000"/>
                </a:solidFill>
                <a:round/>
                <a:headEnd type="none" w="sm" len="sm"/>
                <a:tailEnd type="triangle" w="lg" len="sm"/>
              </a:ln>
            </p:spPr>
            <p:txBody>
              <a:bodyPr wrap="none" anchor="ctr"/>
              <a:lstStyle/>
              <a:p>
                <a:endParaRPr lang="en-US"/>
              </a:p>
            </p:txBody>
          </p:sp>
          <p:sp>
            <p:nvSpPr>
              <p:cNvPr id="374794" name="Line 14"/>
              <p:cNvSpPr>
                <a:spLocks noChangeShapeType="1"/>
              </p:cNvSpPr>
              <p:nvPr/>
            </p:nvSpPr>
            <p:spPr bwMode="auto">
              <a:xfrm flipV="1">
                <a:off x="1828800" y="5060950"/>
                <a:ext cx="1766888" cy="1263650"/>
              </a:xfrm>
              <a:prstGeom prst="line">
                <a:avLst/>
              </a:prstGeom>
              <a:noFill/>
              <a:ln w="28575">
                <a:solidFill>
                  <a:srgbClr val="FF0000"/>
                </a:solidFill>
                <a:round/>
                <a:headEnd type="none" w="sm" len="sm"/>
                <a:tailEnd type="triangle" w="lg" len="sm"/>
              </a:ln>
            </p:spPr>
            <p:txBody>
              <a:bodyPr wrap="none" anchor="ctr"/>
              <a:lstStyle/>
              <a:p>
                <a:endParaRPr lang="en-US"/>
              </a:p>
            </p:txBody>
          </p:sp>
        </p:grpSp>
      </p:grpSp>
      <p:sp>
        <p:nvSpPr>
          <p:cNvPr id="14" name="Title 13"/>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State Machine</a:t>
            </a:r>
            <a:endParaRPr lang="en-US" sz="3900" i="1" dirty="0">
              <a:solidFill>
                <a:srgbClr val="0084D1"/>
              </a:solidFill>
              <a:latin typeface="Cambria" pitchFamily="16" charset="0"/>
            </a:endParaRPr>
          </a:p>
        </p:txBody>
      </p:sp>
      <p:sp>
        <p:nvSpPr>
          <p:cNvPr id="15" name="Text Box 11"/>
          <p:cNvSpPr txBox="1">
            <a:spLocks noChangeArrowheads="1"/>
          </p:cNvSpPr>
          <p:nvPr/>
        </p:nvSpPr>
        <p:spPr bwMode="auto">
          <a:xfrm>
            <a:off x="866778" y="4327654"/>
            <a:ext cx="808711" cy="360755"/>
          </a:xfrm>
          <a:prstGeom prst="rect">
            <a:avLst/>
          </a:prstGeom>
          <a:noFill/>
          <a:ln w="9525" algn="ctr">
            <a:noFill/>
            <a:miter lim="800000"/>
            <a:headEnd type="none" w="sm" len="sm"/>
            <a:tailEnd type="none" w="sm" len="sm"/>
          </a:ln>
        </p:spPr>
        <p:txBody>
          <a:bodyPr wrap="none" lIns="82945" tIns="41473" rIns="82945" bIns="41473">
            <a:spAutoFit/>
          </a:bodyPr>
          <a:lstStyle/>
          <a:p>
            <a:pPr algn="ctr" eaLnBrk="0" hangingPunct="0"/>
            <a:r>
              <a:rPr lang="en-US" b="1" dirty="0" err="1" smtClean="0">
                <a:solidFill>
                  <a:srgbClr val="FF0000"/>
                </a:solidFill>
              </a:rPr>
              <a:t>Enum</a:t>
            </a:r>
            <a:endParaRPr lang="en-US" b="1" dirty="0">
              <a:solidFill>
                <a:srgbClr val="FF0000"/>
              </a:solidFill>
            </a:endParaRPr>
          </a:p>
        </p:txBody>
      </p:sp>
      <p:sp>
        <p:nvSpPr>
          <p:cNvPr id="17" name="Line 14"/>
          <p:cNvSpPr>
            <a:spLocks noChangeShapeType="1"/>
          </p:cNvSpPr>
          <p:nvPr/>
        </p:nvSpPr>
        <p:spPr bwMode="auto">
          <a:xfrm flipV="1">
            <a:off x="1668960" y="4535036"/>
            <a:ext cx="647805" cy="0"/>
          </a:xfrm>
          <a:prstGeom prst="line">
            <a:avLst/>
          </a:prstGeom>
          <a:noFill/>
          <a:ln w="28575">
            <a:solidFill>
              <a:srgbClr val="FF0000"/>
            </a:solidFill>
            <a:round/>
            <a:headEnd type="none" w="sm" len="sm"/>
            <a:tailEnd type="triangle" w="lg" len="sm"/>
          </a:ln>
        </p:spPr>
        <p:txBody>
          <a:bodyPr wrap="none" lIns="82945" tIns="41473" rIns="82945" bIns="41473" anchor="ct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8" name="Rectangle 7"/>
          <p:cNvSpPr>
            <a:spLocks noGrp="1" noChangeArrowheads="1"/>
          </p:cNvSpPr>
          <p:nvPr>
            <p:ph idx="1"/>
          </p:nvPr>
        </p:nvSpPr>
        <p:spPr>
          <a:xfrm>
            <a:off x="456481" y="1562564"/>
            <a:ext cx="4253758" cy="2281200"/>
          </a:xfrm>
        </p:spPr>
        <p:txBody>
          <a:bodyPr>
            <a:normAutofit fontScale="92500" lnSpcReduction="20000"/>
          </a:bodyPr>
          <a:lstStyle/>
          <a:p>
            <a:pPr hangingPunct="1">
              <a:buFont typeface="Arial" pitchFamily="34" charset="0"/>
              <a:buChar char="•"/>
            </a:pPr>
            <a:r>
              <a:rPr lang="en-US" dirty="0" smtClean="0"/>
              <a:t>State Functionality Code: </a:t>
            </a:r>
          </a:p>
          <a:p>
            <a:pPr lvl="1" hangingPunct="1">
              <a:buFont typeface="Arial" pitchFamily="34" charset="0"/>
              <a:buChar char="•"/>
            </a:pPr>
            <a:r>
              <a:rPr lang="en-US" dirty="0" smtClean="0"/>
              <a:t>this state was entered to perform what function?</a:t>
            </a:r>
          </a:p>
          <a:p>
            <a:pPr lvl="1" hangingPunct="1"/>
            <a:endParaRPr lang="en-US" dirty="0" smtClean="0"/>
          </a:p>
          <a:p>
            <a:pPr hangingPunct="1">
              <a:buFont typeface="Arial" pitchFamily="34" charset="0"/>
              <a:buChar char="•"/>
            </a:pPr>
            <a:r>
              <a:rPr lang="en-US" dirty="0" smtClean="0"/>
              <a:t>Transition Code: </a:t>
            </a:r>
          </a:p>
          <a:p>
            <a:pPr lvl="1" hangingPunct="1">
              <a:buFont typeface="Arial" pitchFamily="34" charset="0"/>
              <a:buChar char="•"/>
            </a:pPr>
            <a:r>
              <a:rPr lang="en-US" dirty="0" smtClean="0"/>
              <a:t>which state is next?</a:t>
            </a:r>
          </a:p>
        </p:txBody>
      </p:sp>
      <p:sp>
        <p:nvSpPr>
          <p:cNvPr id="14" name="Title 13"/>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State Machine: Transition Code</a:t>
            </a:r>
            <a:endParaRPr lang="en-US" sz="3900" i="1" dirty="0">
              <a:solidFill>
                <a:srgbClr val="0084D1"/>
              </a:solidFill>
              <a:latin typeface="Cambria" pitchFamily="16" charset="0"/>
            </a:endParaRPr>
          </a:p>
        </p:txBody>
      </p:sp>
      <p:pic>
        <p:nvPicPr>
          <p:cNvPr id="13" name="Picture 2" descr="selectStateMachine.bmp"/>
          <p:cNvPicPr>
            <a:picLocks noChangeAspect="1" noChangeArrowheads="1"/>
          </p:cNvPicPr>
          <p:nvPr/>
        </p:nvPicPr>
        <p:blipFill>
          <a:blip r:embed="rId3" cstate="print"/>
          <a:srcRect/>
          <a:stretch>
            <a:fillRect/>
          </a:stretch>
        </p:blipFill>
        <p:spPr bwMode="auto">
          <a:xfrm>
            <a:off x="4710240" y="3843763"/>
            <a:ext cx="4217565" cy="2281199"/>
          </a:xfrm>
          <a:prstGeom prst="rect">
            <a:avLst/>
          </a:prstGeom>
          <a:noFill/>
          <a:ln w="9525">
            <a:noFill/>
            <a:miter lim="800000"/>
            <a:headEnd/>
            <a:tailEnd/>
          </a:ln>
        </p:spPr>
      </p:pic>
      <p:pic>
        <p:nvPicPr>
          <p:cNvPr id="15" name="Picture 3" descr="Case Structure Transition Code.bmp"/>
          <p:cNvPicPr>
            <a:picLocks noChangeAspect="1" noChangeArrowheads="1"/>
          </p:cNvPicPr>
          <p:nvPr/>
        </p:nvPicPr>
        <p:blipFill>
          <a:blip r:embed="rId4" cstate="print"/>
          <a:srcRect/>
          <a:stretch>
            <a:fillRect/>
          </a:stretch>
        </p:blipFill>
        <p:spPr bwMode="auto">
          <a:xfrm>
            <a:off x="4848479" y="1493436"/>
            <a:ext cx="3982479" cy="2142945"/>
          </a:xfrm>
          <a:prstGeom prst="rect">
            <a:avLst/>
          </a:prstGeom>
          <a:noFill/>
          <a:ln w="9525">
            <a:noFill/>
            <a:miter lim="800000"/>
            <a:headEnd/>
            <a:tailEnd/>
          </a:ln>
        </p:spPr>
      </p:pic>
      <p:pic>
        <p:nvPicPr>
          <p:cNvPr id="16" name="Picture 4" descr="Transition Array Transition Code.bmp"/>
          <p:cNvPicPr>
            <a:picLocks noChangeAspect="1" noChangeArrowheads="1"/>
          </p:cNvPicPr>
          <p:nvPr/>
        </p:nvPicPr>
        <p:blipFill>
          <a:blip r:embed="rId5" cstate="print"/>
          <a:srcRect/>
          <a:stretch>
            <a:fillRect/>
          </a:stretch>
        </p:blipFill>
        <p:spPr bwMode="auto">
          <a:xfrm>
            <a:off x="0" y="3982018"/>
            <a:ext cx="4598221" cy="2073819"/>
          </a:xfrm>
          <a:prstGeom prst="rect">
            <a:avLst/>
          </a:prstGeom>
          <a:noFill/>
          <a:ln w="9525" algn="ctr">
            <a:noFill/>
            <a:miter lim="800000"/>
            <a:headEnd type="none" w="sm" len="sm"/>
            <a:tailEnd type="none" w="sm" len="sm"/>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Execution of a State Machine</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Font typeface="Arial" pitchFamily="34" charset="0"/>
              <a:buChar char="•"/>
            </a:pPr>
            <a:r>
              <a:rPr lang="en-US" dirty="0" smtClean="0"/>
              <a:t>Build a state machine</a:t>
            </a:r>
            <a:endParaRPr lang="en-US" dirty="0"/>
          </a:p>
        </p:txBody>
      </p:sp>
      <p:sp>
        <p:nvSpPr>
          <p:cNvPr id="7" name="Rectangle 5"/>
          <p:cNvSpPr>
            <a:spLocks noGrp="1" noChangeArrowheads="1"/>
          </p:cNvSpPr>
          <p:nvPr>
            <p:ph type="title"/>
          </p:nvPr>
        </p:nvSpPr>
        <p:spPr bwMode="auto">
          <a:prstGeom prst="rect">
            <a:avLst/>
          </a:prstGeom>
          <a:noFill/>
          <a:ln w="9360">
            <a:noFill/>
            <a:miter lim="800000"/>
            <a:headEnd/>
            <a:tailEnd/>
          </a:ln>
          <a:effectLst/>
        </p:spPr>
        <p:txBody>
          <a:bodyPr lIns="82945" tIns="82945" rIns="82945" bIns="41473" anchor="ctr"/>
          <a:lstStyle/>
          <a:p>
            <a:pPr algn="l">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Homework</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How many times must a For Loop iterate?  A While Loop?</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0,0</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1,0</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b="1" dirty="0" smtClean="0"/>
              <a:t>0,1</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1,1</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503972" indent="-503972"/>
            <a:r>
              <a:rPr lang="en-US" sz="2600" dirty="0" smtClean="0"/>
              <a:t>True or False?</a:t>
            </a:r>
          </a:p>
          <a:p>
            <a:pPr marL="517525" lvl="1" indent="-31750"/>
            <a:r>
              <a:rPr lang="en-US" sz="2400" dirty="0" smtClean="0"/>
              <a:t>The value passed to the case selector </a:t>
            </a:r>
            <a:r>
              <a:rPr lang="en-US" sz="2400" dirty="0" smtClean="0"/>
              <a:t>terminal determines </a:t>
            </a:r>
            <a:r>
              <a:rPr lang="en-US" sz="2400" dirty="0" smtClean="0"/>
              <a:t>which case will </a:t>
            </a:r>
            <a:r>
              <a:rPr lang="en-US" sz="2400" dirty="0" smtClean="0"/>
              <a:t>execute.</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503972" indent="-503972"/>
            <a:r>
              <a:rPr lang="en-US" sz="2600" dirty="0" smtClean="0"/>
              <a:t>True or False?</a:t>
            </a:r>
          </a:p>
          <a:p>
            <a:pPr marL="517525" lvl="1" indent="-31750"/>
            <a:r>
              <a:rPr lang="en-US" sz="2400" dirty="0" smtClean="0"/>
              <a:t>The value passed to the case </a:t>
            </a:r>
            <a:r>
              <a:rPr lang="en-US" sz="2400" dirty="0" smtClean="0"/>
              <a:t>selector terminal </a:t>
            </a:r>
            <a:r>
              <a:rPr lang="en-US" sz="2400" dirty="0" smtClean="0"/>
              <a:t>determines which case will </a:t>
            </a:r>
            <a:r>
              <a:rPr lang="en-US" sz="2400" dirty="0" smtClean="0"/>
              <a:t>execute.</a:t>
            </a:r>
          </a:p>
          <a:p>
            <a:pPr marL="517525" lvl="1" indent="-31750"/>
            <a:endParaRPr lang="en-US" sz="2400" dirty="0" smtClean="0"/>
          </a:p>
          <a:p>
            <a:pPr marL="517525" lvl="1" indent="-31750"/>
            <a:r>
              <a:rPr lang="en-US" sz="2400" b="1" dirty="0" smtClean="0"/>
              <a:t>TRUE</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A “hollow” output tunnel will appear on the edge of a  case structure because…?</a:t>
            </a:r>
          </a:p>
          <a:p>
            <a: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smtClean="0"/>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the wrong data type is wired to it</a:t>
            </a:r>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there is not a wire leading away from it</a:t>
            </a:r>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one or more cases do not have a wire leading to it</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A “hollow” output tunnel will appear on the edge of a  case structure because…?</a:t>
            </a:r>
          </a:p>
          <a:p>
            <a: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smtClean="0"/>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the wrong data type is wired to it</a:t>
            </a:r>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t>there is not a wire leading away from it</a:t>
            </a:r>
          </a:p>
          <a:p>
            <a:pPr marL="622300" indent="-51435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b="1" dirty="0" smtClean="0"/>
              <a:t>one or more cases do not have a wire leading to it</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
        <p:nvSpPr>
          <p:cNvPr id="14338" name="Rectangle 2"/>
          <p:cNvSpPr>
            <a:spLocks noGrp="1" noChangeArrowheads="1"/>
          </p:cNvSpPr>
          <p:nvPr>
            <p:ph idx="1"/>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Which of the following statements about Auto-indexing are true? (multiple answers possible)</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output tunnel, only one element can be passed out of the tunnel.</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input tunnel, only one element can be 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output tunnel, </a:t>
            </a:r>
            <a:r>
              <a:rPr lang="en-US" sz="2400" dirty="0" smtClean="0"/>
              <a:t>the entire array is </a:t>
            </a:r>
            <a:r>
              <a:rPr lang="en-US" sz="2400" dirty="0" smtClean="0"/>
              <a:t>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When auto-indexing is enabled on an </a:t>
            </a:r>
            <a:r>
              <a:rPr lang="en-US" sz="2400" dirty="0" smtClean="0"/>
              <a:t>input tunnel</a:t>
            </a:r>
            <a:r>
              <a:rPr lang="en-US" sz="2400" dirty="0" smtClean="0"/>
              <a:t>, the entire array is passed out of the tunnel </a:t>
            </a:r>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9912</TotalTime>
  <Words>4377</Words>
  <Application>Microsoft Office PowerPoint</Application>
  <PresentationFormat>On-screen Show (4:3)</PresentationFormat>
  <Paragraphs>357</Paragraphs>
  <Slides>34</Slides>
  <Notes>32</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NI_Theme</vt:lpstr>
      <vt:lpstr>1_Office Theme</vt:lpstr>
      <vt:lpstr>Slide 1</vt:lpstr>
      <vt:lpstr>Today's Topics</vt:lpstr>
      <vt:lpstr>Review Question 1</vt:lpstr>
      <vt:lpstr>Review Question 1</vt:lpstr>
      <vt:lpstr>Review Question 2</vt:lpstr>
      <vt:lpstr>Review Question 2</vt:lpstr>
      <vt:lpstr>Review Question 3</vt:lpstr>
      <vt:lpstr>Review Question 3</vt:lpstr>
      <vt:lpstr>Review Question 4</vt:lpstr>
      <vt:lpstr>Review Question 4</vt:lpstr>
      <vt:lpstr>Review Question 5</vt:lpstr>
      <vt:lpstr>Review Question 5</vt:lpstr>
      <vt:lpstr>Flat Sequence Structure</vt:lpstr>
      <vt:lpstr>Stacked Sequence Structure</vt:lpstr>
      <vt:lpstr>Slide 15</vt:lpstr>
      <vt:lpstr>Slide 16</vt:lpstr>
      <vt:lpstr>Slide 17</vt:lpstr>
      <vt:lpstr>Slide 18</vt:lpstr>
      <vt:lpstr>Slide 19</vt:lpstr>
      <vt:lpstr>Slide 20</vt:lpstr>
      <vt:lpstr>Slide 21</vt:lpstr>
      <vt:lpstr>Slide 22</vt:lpstr>
      <vt:lpstr>VI Timing</vt:lpstr>
      <vt:lpstr>Slide 24</vt:lpstr>
      <vt:lpstr>Slide 25</vt:lpstr>
      <vt:lpstr>Slide 26</vt:lpstr>
      <vt:lpstr>Slide 27</vt:lpstr>
      <vt:lpstr>Slide 28</vt:lpstr>
      <vt:lpstr>Slide 29</vt:lpstr>
      <vt:lpstr>State Machines </vt:lpstr>
      <vt:lpstr>State Machine</vt:lpstr>
      <vt:lpstr>State Machine: Transition Code</vt:lpstr>
      <vt:lpstr>Slide 33</vt:lpstr>
      <vt:lpstr>Homework</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Kristen</cp:lastModifiedBy>
  <cp:revision>36</cp:revision>
  <dcterms:created xsi:type="dcterms:W3CDTF">2011-04-14T15:30:24Z</dcterms:created>
  <dcterms:modified xsi:type="dcterms:W3CDTF">2011-05-13T16:39:01Z</dcterms:modified>
</cp:coreProperties>
</file>