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sldIdLst>
    <p:sldId id="262" r:id="rId3"/>
    <p:sldId id="263" r:id="rId4"/>
    <p:sldId id="266" r:id="rId5"/>
    <p:sldId id="257" r:id="rId6"/>
    <p:sldId id="258" r:id="rId7"/>
    <p:sldId id="259" r:id="rId8"/>
    <p:sldId id="267" r:id="rId9"/>
    <p:sldId id="268" r:id="rId10"/>
    <p:sldId id="264" r:id="rId11"/>
    <p:sldId id="270" r:id="rId12"/>
    <p:sldId id="260" r:id="rId13"/>
    <p:sldId id="265" r:id="rId14"/>
    <p:sldId id="269" r:id="rId15"/>
    <p:sldId id="271" r:id="rId16"/>
    <p:sldId id="261"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607" autoAdjust="0"/>
  </p:normalViewPr>
  <p:slideViewPr>
    <p:cSldViewPr>
      <p:cViewPr>
        <p:scale>
          <a:sx n="79" d="100"/>
          <a:sy n="79" d="100"/>
        </p:scale>
        <p:origin x="-162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587DF-19F3-4E67-AAD7-50E646E76620}" type="datetimeFigureOut">
              <a:rPr lang="en-US" smtClean="0"/>
              <a:pPr/>
              <a:t>7/30/2013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57903-8A4F-4F24-9CB3-B2FEAE8B48E2}" type="slidenum">
              <a:rPr lang="en-US" smtClean="0"/>
              <a:pPr/>
              <a:t>‹#›</a:t>
            </a:fld>
            <a:endParaRPr lang="en-US"/>
          </a:p>
        </p:txBody>
      </p:sp>
    </p:spTree>
    <p:extLst>
      <p:ext uri="{BB962C8B-B14F-4D97-AF65-F5344CB8AC3E}">
        <p14:creationId xmlns:p14="http://schemas.microsoft.com/office/powerpoint/2010/main" val="1524358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endParaRPr lang="en-US"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12</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Drop a DAQ Assistant.</a:t>
            </a:r>
            <a:r>
              <a:rPr lang="en-US" baseline="0" dirty="0" smtClean="0">
                <a:ea typeface="SimSun" charset="-122"/>
              </a:rPr>
              <a:t> Show how to select in or out, digital or analog.</a:t>
            </a:r>
          </a:p>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baseline="0" dirty="0" smtClean="0">
                <a:ea typeface="SimSun" charset="-122"/>
              </a:rPr>
              <a:t>Show how to select voltage or other parameter</a:t>
            </a:r>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US" dirty="0" smtClean="0"/>
              <a:t>Create Virtual Channel VI</a:t>
            </a:r>
          </a:p>
          <a:p>
            <a:pPr lvl="2" eaLnBrk="1" hangingPunct="1"/>
            <a:r>
              <a:rPr lang="en-US" dirty="0" smtClean="0"/>
              <a:t>Creates a virtual channel and adds it to a task</a:t>
            </a:r>
          </a:p>
          <a:p>
            <a:pPr lvl="2" eaLnBrk="1" hangingPunct="1"/>
            <a:r>
              <a:rPr lang="en-US" dirty="0" smtClean="0"/>
              <a:t>Use pull-down menu to select the appropriate instance of this VI</a:t>
            </a:r>
          </a:p>
          <a:p>
            <a:pPr lvl="2" eaLnBrk="1" hangingPunct="1"/>
            <a:endParaRPr lang="en-US" dirty="0" smtClean="0"/>
          </a:p>
          <a:p>
            <a:pPr lvl="1" eaLnBrk="1" hangingPunct="1"/>
            <a:r>
              <a:rPr lang="en-US" dirty="0" smtClean="0"/>
              <a:t>Configure timing if reading multiple samples</a:t>
            </a:r>
          </a:p>
          <a:p>
            <a:pPr lvl="2" eaLnBrk="1" hangingPunct="1"/>
            <a:r>
              <a:rPr lang="en-US" dirty="0" smtClean="0"/>
              <a:t>Sample rate, timing source, etc</a:t>
            </a:r>
          </a:p>
          <a:p>
            <a:pPr lvl="1" eaLnBrk="1" hangingPunct="1"/>
            <a:r>
              <a:rPr lang="en-US" dirty="0" smtClean="0"/>
              <a:t>Configure triggering if necessary for application</a:t>
            </a:r>
          </a:p>
          <a:p>
            <a:pPr lvl="2" eaLnBrk="1" hangingPunct="1"/>
            <a:r>
              <a:rPr lang="en-US" dirty="0" smtClean="0"/>
              <a:t>Configures the task to start or stop on a rising or falling digital edge, analog edge, or analog windows</a:t>
            </a:r>
          </a:p>
          <a:p>
            <a:endParaRPr lang="en-US" dirty="0" smtClean="0"/>
          </a:p>
          <a:p>
            <a:pPr lvl="1" eaLnBrk="1" hangingPunct="1"/>
            <a:r>
              <a:rPr lang="en-US" dirty="0" smtClean="0"/>
              <a:t>Acquire or generate data from the DAQ device</a:t>
            </a:r>
          </a:p>
          <a:p>
            <a:pPr lvl="1" eaLnBrk="1" hangingPunct="1"/>
            <a:r>
              <a:rPr lang="en-US" dirty="0" smtClean="0"/>
              <a:t>Make sure pull-down menu selection is compatible with task configuration</a:t>
            </a:r>
          </a:p>
          <a:p>
            <a:pPr lvl="1" eaLnBrk="1" hangingPunct="1"/>
            <a:endParaRPr lang="en-US" dirty="0" smtClean="0"/>
          </a:p>
          <a:p>
            <a:pPr lvl="1" eaLnBrk="1" hangingPunct="1"/>
            <a:r>
              <a:rPr lang="en-US" dirty="0" err="1" smtClean="0"/>
              <a:t>DAQmx</a:t>
            </a:r>
            <a:r>
              <a:rPr lang="en-US" dirty="0" smtClean="0"/>
              <a:t> Clear Task VI</a:t>
            </a:r>
          </a:p>
          <a:p>
            <a:pPr lvl="2" eaLnBrk="1" hangingPunct="1"/>
            <a:r>
              <a:rPr lang="en-US" dirty="0" smtClean="0"/>
              <a:t>Stops the task</a:t>
            </a:r>
          </a:p>
          <a:p>
            <a:pPr lvl="2" eaLnBrk="1" hangingPunct="1"/>
            <a:r>
              <a:rPr lang="en-US" dirty="0" smtClean="0"/>
              <a:t>Releases any resources the task reserved</a:t>
            </a:r>
          </a:p>
          <a:p>
            <a:pPr lvl="2" eaLnBrk="1" hangingPunct="1"/>
            <a:r>
              <a:rPr lang="en-US" dirty="0" smtClean="0"/>
              <a:t>Clears the task</a:t>
            </a:r>
          </a:p>
          <a:p>
            <a:pPr lvl="1" eaLnBrk="1" hangingPunct="1"/>
            <a:endParaRPr lang="en-US"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eaLnBrk="1" hangingPunct="1"/>
            <a:r>
              <a:rPr lang="en-US" dirty="0" smtClean="0"/>
              <a:t>Create Virtual Channel VI</a:t>
            </a:r>
          </a:p>
          <a:p>
            <a:pPr lvl="2" eaLnBrk="1" hangingPunct="1"/>
            <a:r>
              <a:rPr lang="en-US" dirty="0" smtClean="0"/>
              <a:t>Creates a virtual channel and adds it to a task</a:t>
            </a:r>
          </a:p>
          <a:p>
            <a:pPr lvl="2" eaLnBrk="1" hangingPunct="1"/>
            <a:r>
              <a:rPr lang="en-US" dirty="0" smtClean="0"/>
              <a:t>Use pull-down menu to select the appropriate instance of this VI</a:t>
            </a:r>
          </a:p>
          <a:p>
            <a:pPr lvl="2" eaLnBrk="1" hangingPunct="1"/>
            <a:endParaRPr lang="en-US" dirty="0" smtClean="0"/>
          </a:p>
          <a:p>
            <a:pPr lvl="1" eaLnBrk="1" hangingPunct="1"/>
            <a:r>
              <a:rPr lang="en-US" dirty="0" smtClean="0"/>
              <a:t>Configure timing if reading multiple samples</a:t>
            </a:r>
          </a:p>
          <a:p>
            <a:pPr lvl="2" eaLnBrk="1" hangingPunct="1"/>
            <a:r>
              <a:rPr lang="en-US" dirty="0" smtClean="0"/>
              <a:t>Sample rate, timing source, etc</a:t>
            </a:r>
          </a:p>
          <a:p>
            <a:pPr lvl="1" eaLnBrk="1" hangingPunct="1"/>
            <a:r>
              <a:rPr lang="en-US" dirty="0" smtClean="0"/>
              <a:t>Configure triggering if necessary for application</a:t>
            </a:r>
          </a:p>
          <a:p>
            <a:pPr lvl="2" eaLnBrk="1" hangingPunct="1"/>
            <a:r>
              <a:rPr lang="en-US" dirty="0" smtClean="0"/>
              <a:t>Configures the task to start or stop on a rising or falling digital edge, analog edge, or analog windows</a:t>
            </a:r>
          </a:p>
          <a:p>
            <a:pPr lvl="2" eaLnBrk="1" hangingPunct="1"/>
            <a:endParaRPr lang="en-US" dirty="0" smtClean="0"/>
          </a:p>
          <a:p>
            <a:pPr marL="0" lvl="1" defTabSz="410291" eaLnBrk="0" fontAlgn="base" hangingPunct="0">
              <a:spcBef>
                <a:spcPct val="30000"/>
              </a:spcBef>
              <a:spcAft>
                <a:spcPct val="0"/>
              </a:spcAft>
              <a:buClr>
                <a:srgbClr val="000000"/>
              </a:buClr>
              <a:buSzPct val="100000"/>
              <a:defRPr/>
            </a:pPr>
            <a:r>
              <a:rPr lang="en-US" dirty="0" smtClean="0"/>
              <a:t>Starts the task after the task has been configured</a:t>
            </a:r>
          </a:p>
          <a:p>
            <a:endParaRPr lang="en-US" dirty="0" smtClean="0"/>
          </a:p>
          <a:p>
            <a:pPr lvl="1" eaLnBrk="1" hangingPunct="1"/>
            <a:r>
              <a:rPr lang="en-US" dirty="0" smtClean="0"/>
              <a:t>Acquire or generate data from the DAQ device</a:t>
            </a:r>
          </a:p>
          <a:p>
            <a:pPr lvl="1" eaLnBrk="1" hangingPunct="1"/>
            <a:r>
              <a:rPr lang="en-US" dirty="0" smtClean="0"/>
              <a:t>Make sure pull-down menu selection is compatible with task configuration</a:t>
            </a:r>
          </a:p>
          <a:p>
            <a:pPr lvl="1" eaLnBrk="1" hangingPunct="1"/>
            <a:endParaRPr lang="en-US" dirty="0" smtClean="0"/>
          </a:p>
          <a:p>
            <a:pPr lvl="1" eaLnBrk="1" hangingPunct="1"/>
            <a:r>
              <a:rPr lang="en-US" dirty="0" err="1" smtClean="0"/>
              <a:t>DAQmx</a:t>
            </a:r>
            <a:r>
              <a:rPr lang="en-US" dirty="0" smtClean="0"/>
              <a:t> Clear Task VI</a:t>
            </a:r>
          </a:p>
          <a:p>
            <a:pPr lvl="2" eaLnBrk="1" hangingPunct="1"/>
            <a:r>
              <a:rPr lang="en-US" dirty="0" smtClean="0"/>
              <a:t>Stops the task</a:t>
            </a:r>
          </a:p>
          <a:p>
            <a:pPr lvl="2" eaLnBrk="1" hangingPunct="1"/>
            <a:r>
              <a:rPr lang="en-US" dirty="0" smtClean="0"/>
              <a:t>Releases any resources the task reserved</a:t>
            </a:r>
          </a:p>
          <a:p>
            <a:pPr lvl="2" eaLnBrk="1" hangingPunct="1"/>
            <a:r>
              <a:rPr lang="en-US" dirty="0" smtClean="0"/>
              <a:t>Clears the task</a:t>
            </a:r>
          </a:p>
          <a:p>
            <a:pPr lvl="1" eaLnBrk="1" hangingPunct="1"/>
            <a:endParaRPr lang="en-US"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257903-8A4F-4F24-9CB3-B2FEAE8B48E2}"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18</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19</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3</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09" tIns="44855" rIns="89709" bIns="44855"/>
          <a:lstStyle/>
          <a:p>
            <a:pPr algn="r" eaLnBrk="0" hangingPunct="0"/>
            <a:fld id="{B4BB3FB4-E2A9-45DF-A813-C36405F5D3E2}" type="slidenum">
              <a:rPr lang="en-US" b="1">
                <a:solidFill>
                  <a:srgbClr val="FFFFFF"/>
                </a:solidFill>
              </a:rPr>
              <a:pPr algn="r" eaLnBrk="0" hangingPunct="0"/>
              <a:t>4</a:t>
            </a:fld>
            <a:endParaRPr lang="en-US" b="1" dirty="0">
              <a:solidFill>
                <a:srgbClr val="FFFFFF"/>
              </a:solidFill>
            </a:endParaRPr>
          </a:p>
        </p:txBody>
      </p:sp>
      <p:sp>
        <p:nvSpPr>
          <p:cNvPr id="680963"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680964" name="Rectangle 3"/>
          <p:cNvSpPr>
            <a:spLocks noGrp="1" noChangeArrowheads="1"/>
          </p:cNvSpPr>
          <p:nvPr>
            <p:ph type="body" idx="1"/>
          </p:nvPr>
        </p:nvSpPr>
        <p:spPr>
          <a:xfrm>
            <a:off x="686113" y="4506329"/>
            <a:ext cx="5485778" cy="4112298"/>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lIns="89709" tIns="44855" rIns="89709" bIns="44855"/>
          <a:lstStyle/>
          <a:p>
            <a:pPr algn="r" eaLnBrk="0" hangingPunct="0"/>
            <a:fld id="{B4BB3FB4-E2A9-45DF-A813-C36405F5D3E2}" type="slidenum">
              <a:rPr lang="en-US" b="1">
                <a:solidFill>
                  <a:srgbClr val="FFFFFF"/>
                </a:solidFill>
              </a:rPr>
              <a:pPr algn="r" eaLnBrk="0" hangingPunct="0"/>
              <a:t>5</a:t>
            </a:fld>
            <a:endParaRPr lang="en-US" b="1" dirty="0">
              <a:solidFill>
                <a:srgbClr val="FFFFFF"/>
              </a:solidFill>
            </a:endParaRPr>
          </a:p>
        </p:txBody>
      </p:sp>
      <p:sp>
        <p:nvSpPr>
          <p:cNvPr id="680963" name="Rectangle 2"/>
          <p:cNvSpPr>
            <a:spLocks noGrp="1" noRot="1" noChangeAspect="1" noChangeArrowheads="1" noTextEdit="1"/>
          </p:cNvSpPr>
          <p:nvPr>
            <p:ph type="sldImg"/>
          </p:nvPr>
        </p:nvSpPr>
        <p:spPr bwMode="auto">
          <a:xfrm>
            <a:off x="811213" y="450850"/>
            <a:ext cx="5092700" cy="3821113"/>
          </a:xfrm>
          <a:noFill/>
          <a:ln>
            <a:solidFill>
              <a:srgbClr val="000000"/>
            </a:solidFill>
            <a:miter lim="800000"/>
            <a:headEnd/>
            <a:tailEnd/>
          </a:ln>
        </p:spPr>
      </p:sp>
      <p:sp>
        <p:nvSpPr>
          <p:cNvPr id="680964" name="Rectangle 3"/>
          <p:cNvSpPr>
            <a:spLocks noGrp="1" noChangeArrowheads="1"/>
          </p:cNvSpPr>
          <p:nvPr>
            <p:ph type="body" idx="1"/>
          </p:nvPr>
        </p:nvSpPr>
        <p:spPr>
          <a:xfrm>
            <a:off x="686113" y="4506329"/>
            <a:ext cx="5485778" cy="4112298"/>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1987" name="Rectangle 3"/>
          <p:cNvSpPr>
            <a:spLocks noGrp="1" noChangeArrowheads="1"/>
          </p:cNvSpPr>
          <p:nvPr>
            <p:ph type="body" idx="1"/>
          </p:nvPr>
        </p:nvSpPr>
        <p:spPr>
          <a:noFill/>
          <a:ln/>
        </p:spPr>
        <p:txBody>
          <a:bodyPr/>
          <a:lstStyle/>
          <a:p>
            <a:pPr eaLnBrk="1" hangingPunct="1"/>
            <a:r>
              <a:rPr lang="en-US" smtClean="0"/>
              <a:t>The final component of a complete Data Acquisition System is the software.  In this section we will discuss the different levels of DAQmx software that are used to program your DAQ device.  The three levels are NI-DAQmx, Measurement &amp; Automation Explorer (MAX), and LabVIEW.  The remainder of this chapter will contain an overview of NI-DAQ and MAX.  The remaining five chapters will focus on using LabVIEW.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1987" name="Rectangle 3"/>
          <p:cNvSpPr>
            <a:spLocks noGrp="1" noChangeArrowheads="1"/>
          </p:cNvSpPr>
          <p:nvPr>
            <p:ph type="body" idx="1"/>
          </p:nvPr>
        </p:nvSpPr>
        <p:spPr>
          <a:noFill/>
          <a:ln/>
        </p:spPr>
        <p:txBody>
          <a:bodyPr/>
          <a:lstStyle/>
          <a:p>
            <a:pPr eaLnBrk="1" hangingPunct="1"/>
            <a:r>
              <a:rPr lang="en-US" dirty="0" smtClean="0"/>
              <a:t>Measurement &amp; Automation Explorer (MAX)</a:t>
            </a:r>
            <a:r>
              <a:rPr lang="en-US" baseline="0" dirty="0" smtClean="0"/>
              <a:t> is a utility that allows you to do many things regarding data acquisition and instrument control devices.  When first installing a device or software package, MAX can help you verify that everything is installed properly and communication with device is working.  </a:t>
            </a: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1987" name="Rectangle 3"/>
          <p:cNvSpPr>
            <a:spLocks noGrp="1" noChangeArrowheads="1"/>
          </p:cNvSpPr>
          <p:nvPr>
            <p:ph type="body" idx="1"/>
          </p:nvPr>
        </p:nvSpPr>
        <p:spPr>
          <a:noFill/>
          <a:ln/>
        </p:spPr>
        <p:txBody>
          <a:bodyPr/>
          <a:lstStyle/>
          <a:p>
            <a:pPr eaLnBrk="1" hangingPunct="1"/>
            <a:r>
              <a:rPr lang="en-US" dirty="0" smtClean="0"/>
              <a:t>MAX</a:t>
            </a:r>
            <a:r>
              <a:rPr lang="en-US" baseline="0" dirty="0" smtClean="0"/>
              <a:t> separates the local system from remotes systems.  Under My System, you can expand Devices and Interfaces to see which devices are currently installed or were previously installed.   Each devices will be given an alias such as Dev1 which will be used to identify the device in LabVIEW when creating tasks.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9</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Launch MAX</a:t>
            </a:r>
          </a:p>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Show configuration of device</a:t>
            </a:r>
          </a:p>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Show configuration of</a:t>
            </a:r>
            <a:r>
              <a:rPr lang="en-US" baseline="0" dirty="0" smtClean="0">
                <a:ea typeface="SimSun" charset="-122"/>
              </a:rPr>
              <a:t> accessory – BNC2110</a:t>
            </a:r>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7/30/2013</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7/30/2013</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7/30/2013</a:t>
            </a:fld>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7/30/2013</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7/30/2013</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1.png"/><Relationship Id="rId7"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decibel.ni.com/content/docs/DOC-8435"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decibel.ni.com/content/docs/DOC-8435"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7 of 7</a:t>
            </a:r>
            <a:endParaRPr lang="en-US" sz="4400" dirty="0">
              <a:solidFill>
                <a:srgbClr val="0070C0"/>
              </a:solidFill>
              <a:effectLst>
                <a:outerShdw blurRad="38100" dist="38100" dir="2700000" algn="tl">
                  <a:srgbClr val="C0C0C0"/>
                </a:outerShdw>
              </a:effectLst>
              <a:latin typeface="+mj-lt"/>
            </a:endParaRP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666015"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DAQ terminology</a:t>
            </a:r>
            <a:endParaRPr lang="en-US" sz="3600" i="1" kern="0" dirty="0">
              <a:solidFill>
                <a:srgbClr val="0084D1"/>
              </a:solidFill>
              <a:latin typeface="Cambria" pitchFamily="16" charset="0"/>
            </a:endParaRPr>
          </a:p>
        </p:txBody>
      </p:sp>
      <p:sp>
        <p:nvSpPr>
          <p:cNvPr id="306179" name="Rectangle 10"/>
          <p:cNvSpPr>
            <a:spLocks noGrp="1" noChangeArrowheads="1"/>
          </p:cNvSpPr>
          <p:nvPr>
            <p:ph idx="1"/>
          </p:nvPr>
        </p:nvSpPr>
        <p:spPr>
          <a:xfrm>
            <a:off x="456481" y="1424310"/>
            <a:ext cx="8226720" cy="4524955"/>
          </a:xfrm>
        </p:spPr>
        <p:txBody>
          <a:bodyPr>
            <a:normAutofit fontScale="92500" lnSpcReduction="10000"/>
          </a:bodyPr>
          <a:lstStyle/>
          <a:p>
            <a:pPr>
              <a:buFont typeface="Arial" pitchFamily="34" charset="0"/>
              <a:buChar char="•"/>
            </a:pPr>
            <a:r>
              <a:rPr lang="en-US" b="1" i="1" dirty="0" smtClean="0"/>
              <a:t>Task</a:t>
            </a:r>
            <a:r>
              <a:rPr lang="en-US" dirty="0" smtClean="0"/>
              <a:t>: </a:t>
            </a:r>
            <a:r>
              <a:rPr lang="en-US" dirty="0" err="1" smtClean="0"/>
              <a:t>DAQmx’s</a:t>
            </a:r>
            <a:r>
              <a:rPr lang="en-US" dirty="0" smtClean="0"/>
              <a:t> method of organizing Analog Input, Analog Output, Digital Input, Digital Output under-the-hood; cannot have AO and AI in the same task</a:t>
            </a:r>
          </a:p>
          <a:p>
            <a:pPr>
              <a:buFont typeface="Arial" pitchFamily="34" charset="0"/>
              <a:buChar char="•"/>
            </a:pPr>
            <a:r>
              <a:rPr lang="en-US" b="1" i="1" dirty="0" smtClean="0"/>
              <a:t>Channel</a:t>
            </a:r>
            <a:r>
              <a:rPr lang="en-US" dirty="0" smtClean="0"/>
              <a:t>: physical connection on the DAQ device; place where the wire(s) connect</a:t>
            </a:r>
          </a:p>
          <a:p>
            <a:pPr>
              <a:buFont typeface="Arial" pitchFamily="34" charset="0"/>
              <a:buChar char="•"/>
            </a:pPr>
            <a:r>
              <a:rPr lang="en-US" b="1" i="1" dirty="0" smtClean="0"/>
              <a:t>Virtual Channel</a:t>
            </a:r>
            <a:r>
              <a:rPr lang="en-US" b="1" dirty="0" smtClean="0"/>
              <a:t>: </a:t>
            </a:r>
            <a:r>
              <a:rPr lang="en-US" dirty="0" err="1" smtClean="0"/>
              <a:t>DAQmx’s</a:t>
            </a:r>
            <a:r>
              <a:rPr lang="en-US" dirty="0" smtClean="0"/>
              <a:t> representation of a corresponding physical channel</a:t>
            </a:r>
          </a:p>
          <a:p>
            <a:pPr>
              <a:buFont typeface="Arial" pitchFamily="34" charset="0"/>
              <a:buChar char="•"/>
            </a:pPr>
            <a:r>
              <a:rPr lang="en-US" b="1" i="1" dirty="0" smtClean="0"/>
              <a:t>Sampling Rate (Hz):  </a:t>
            </a:r>
            <a:r>
              <a:rPr lang="en-US" dirty="0" smtClean="0"/>
              <a:t>how </a:t>
            </a:r>
            <a:r>
              <a:rPr lang="en-US" dirty="0" smtClean="0"/>
              <a:t>often data points </a:t>
            </a:r>
            <a:r>
              <a:rPr lang="en-US" dirty="0" smtClean="0"/>
              <a:t>(</a:t>
            </a:r>
            <a:r>
              <a:rPr lang="en-US" dirty="0" smtClean="0"/>
              <a:t>samples) are </a:t>
            </a:r>
            <a:r>
              <a:rPr lang="en-US" dirty="0" smtClean="0"/>
              <a:t>acquired or generated.  </a:t>
            </a:r>
          </a:p>
          <a:p>
            <a:pPr>
              <a:buFont typeface="Arial" pitchFamily="34" charset="0"/>
              <a:buChar char="•"/>
            </a:pPr>
            <a:r>
              <a:rPr lang="en-US" b="1" i="1" dirty="0" smtClean="0"/>
              <a:t>Sample Mode: </a:t>
            </a:r>
            <a:r>
              <a:rPr lang="en-US" dirty="0" smtClean="0"/>
              <a:t>method of acquiring data- one </a:t>
            </a:r>
            <a:r>
              <a:rPr lang="en-US" dirty="0" smtClean="0"/>
              <a:t>point at a time, in </a:t>
            </a:r>
            <a:r>
              <a:rPr lang="en-US" dirty="0" smtClean="0"/>
              <a:t>chunks or continuously</a:t>
            </a:r>
            <a:endParaRPr lang="en-US" b="1" i="1" dirty="0" smtClean="0"/>
          </a:p>
        </p:txBody>
      </p:sp>
      <p:sp>
        <p:nvSpPr>
          <p:cNvPr id="306180"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D61305B9-6E6E-4FD5-9C42-71D7B2278B79}" type="slidenum">
              <a:rPr lang="en-US" b="1">
                <a:solidFill>
                  <a:srgbClr val="FFFFFF"/>
                </a:solidFill>
              </a:rPr>
              <a:pPr algn="ctr" eaLnBrk="0" hangingPunct="0"/>
              <a:t>10</a:t>
            </a:fld>
            <a:endParaRPr lang="en-US" b="1">
              <a:solidFill>
                <a:srgbClr val="FFFFFF"/>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DAQ Assistant</a:t>
            </a:r>
            <a:endParaRPr lang="en-US" sz="3600" i="1" kern="0" dirty="0">
              <a:solidFill>
                <a:srgbClr val="0084D1"/>
              </a:solidFill>
              <a:latin typeface="Cambria" pitchFamily="16" charset="0"/>
            </a:endParaRPr>
          </a:p>
        </p:txBody>
      </p:sp>
      <p:sp>
        <p:nvSpPr>
          <p:cNvPr id="306179" name="Rectangle 10"/>
          <p:cNvSpPr>
            <a:spLocks noGrp="1" noChangeArrowheads="1"/>
          </p:cNvSpPr>
          <p:nvPr>
            <p:ph idx="1"/>
          </p:nvPr>
        </p:nvSpPr>
        <p:spPr>
          <a:xfrm>
            <a:off x="456481" y="1424310"/>
            <a:ext cx="8226720" cy="4524955"/>
          </a:xfrm>
        </p:spPr>
        <p:txBody>
          <a:bodyPr/>
          <a:lstStyle/>
          <a:p>
            <a:pPr>
              <a:buFont typeface="Arial" pitchFamily="34" charset="0"/>
              <a:buChar char="•"/>
            </a:pPr>
            <a:r>
              <a:rPr lang="en-US" dirty="0" smtClean="0"/>
              <a:t>Quick way to create a VI that acquires data.</a:t>
            </a:r>
          </a:p>
          <a:p>
            <a:pPr>
              <a:buFont typeface="Arial" pitchFamily="34" charset="0"/>
              <a:buChar char="•"/>
            </a:pPr>
            <a:r>
              <a:rPr lang="en-US" dirty="0" smtClean="0"/>
              <a:t>Place DAQ Assistant on block diagram -&gt; configuration window will pop up -&gt; configure your device -&gt; press OK and LabVIEW will build the DAQ task</a:t>
            </a:r>
          </a:p>
        </p:txBody>
      </p:sp>
      <p:sp>
        <p:nvSpPr>
          <p:cNvPr id="306180"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D61305B9-6E6E-4FD5-9C42-71D7B2278B79}" type="slidenum">
              <a:rPr lang="en-US" b="1">
                <a:solidFill>
                  <a:srgbClr val="FFFFFF"/>
                </a:solidFill>
              </a:rPr>
              <a:pPr algn="ctr" eaLnBrk="0" hangingPunct="0"/>
              <a:t>11</a:t>
            </a:fld>
            <a:endParaRPr lang="en-US" b="1">
              <a:solidFill>
                <a:srgbClr val="FFFFFF"/>
              </a:solidFill>
            </a:endParaRPr>
          </a:p>
        </p:txBody>
      </p:sp>
      <p:pic>
        <p:nvPicPr>
          <p:cNvPr id="23" name="Picture 5" descr="loc_bd_daqmx_items-daq_assistant.bmp"/>
          <p:cNvPicPr>
            <a:picLocks noChangeAspect="1" noChangeArrowheads="1"/>
          </p:cNvPicPr>
          <p:nvPr/>
        </p:nvPicPr>
        <p:blipFill>
          <a:blip r:embed="rId3" cstate="print"/>
          <a:srcRect/>
          <a:stretch>
            <a:fillRect/>
          </a:stretch>
        </p:blipFill>
        <p:spPr bwMode="auto">
          <a:xfrm>
            <a:off x="5791200" y="3581400"/>
            <a:ext cx="2600940" cy="23668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Configuring the DAQ Assistant</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err="1" smtClean="0">
                <a:solidFill>
                  <a:srgbClr val="0084D1"/>
                </a:solidFill>
                <a:latin typeface="Cambria" pitchFamily="16" charset="0"/>
              </a:rPr>
              <a:t>DAQ</a:t>
            </a:r>
            <a:r>
              <a:rPr lang="en-US" sz="3600" i="1" dirty="0" err="1" smtClean="0">
                <a:solidFill>
                  <a:srgbClr val="0084D1"/>
                </a:solidFill>
                <a:latin typeface="Cambria" pitchFamily="16" charset="0"/>
              </a:rPr>
              <a:t>mx</a:t>
            </a:r>
            <a:r>
              <a:rPr lang="en-US" sz="3600" i="1" dirty="0" smtClean="0">
                <a:solidFill>
                  <a:srgbClr val="0084D1"/>
                </a:solidFill>
                <a:latin typeface="Cambria" pitchFamily="16" charset="0"/>
              </a:rPr>
              <a:t> API</a:t>
            </a:r>
            <a:endParaRPr lang="en-US" sz="3600" i="1" kern="0" dirty="0">
              <a:solidFill>
                <a:srgbClr val="0084D1"/>
              </a:solidFill>
              <a:latin typeface="Cambria" pitchFamily="16" charset="0"/>
            </a:endParaRPr>
          </a:p>
        </p:txBody>
      </p:sp>
      <p:sp>
        <p:nvSpPr>
          <p:cNvPr id="306179" name="Rectangle 10"/>
          <p:cNvSpPr>
            <a:spLocks noGrp="1" noChangeArrowheads="1"/>
          </p:cNvSpPr>
          <p:nvPr>
            <p:ph idx="1"/>
          </p:nvPr>
        </p:nvSpPr>
        <p:spPr>
          <a:xfrm>
            <a:off x="456481" y="1424311"/>
            <a:ext cx="7849319" cy="2309490"/>
          </a:xfrm>
        </p:spPr>
        <p:txBody>
          <a:bodyPr/>
          <a:lstStyle/>
          <a:p>
            <a:pPr lvl="1" eaLnBrk="1" hangingPunct="1"/>
            <a:r>
              <a:rPr lang="en-US" dirty="0" err="1" smtClean="0"/>
              <a:t>DAQmx</a:t>
            </a:r>
            <a:r>
              <a:rPr lang="en-US" dirty="0" smtClean="0"/>
              <a:t> API: set of DAQ functions </a:t>
            </a:r>
          </a:p>
        </p:txBody>
      </p:sp>
      <p:sp>
        <p:nvSpPr>
          <p:cNvPr id="306180"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D61305B9-6E6E-4FD5-9C42-71D7B2278B79}" type="slidenum">
              <a:rPr lang="en-US" b="1">
                <a:solidFill>
                  <a:srgbClr val="FFFFFF"/>
                </a:solidFill>
              </a:rPr>
              <a:pPr algn="ctr" eaLnBrk="0" hangingPunct="0"/>
              <a:t>13</a:t>
            </a:fld>
            <a:endParaRPr lang="en-US" b="1">
              <a:solidFill>
                <a:srgbClr val="FFFFFF"/>
              </a:solidFill>
            </a:endParaRPr>
          </a:p>
        </p:txBody>
      </p:sp>
      <p:pic>
        <p:nvPicPr>
          <p:cNvPr id="306192" name="Picture 2" descr="loc_icon_daqmx_create_virtual_channel.bmp"/>
          <p:cNvPicPr>
            <a:picLocks noChangeAspect="1" noChangeArrowheads="1"/>
          </p:cNvPicPr>
          <p:nvPr/>
        </p:nvPicPr>
        <p:blipFill>
          <a:blip r:embed="rId3" cstate="print"/>
          <a:srcRect/>
          <a:stretch>
            <a:fillRect/>
          </a:stretch>
        </p:blipFill>
        <p:spPr bwMode="auto">
          <a:xfrm>
            <a:off x="685800" y="2057400"/>
            <a:ext cx="1980964" cy="1499609"/>
          </a:xfrm>
          <a:prstGeom prst="rect">
            <a:avLst/>
          </a:prstGeom>
          <a:noFill/>
          <a:ln w="9525">
            <a:noFill/>
            <a:miter lim="800000"/>
            <a:headEnd/>
            <a:tailEnd/>
          </a:ln>
        </p:spPr>
      </p:pic>
      <p:pic>
        <p:nvPicPr>
          <p:cNvPr id="306193" name="Picture 3" descr="loc_icon_daqmx_timing.bmp"/>
          <p:cNvPicPr>
            <a:picLocks noChangeAspect="1" noChangeArrowheads="1"/>
          </p:cNvPicPr>
          <p:nvPr/>
        </p:nvPicPr>
        <p:blipFill>
          <a:blip r:embed="rId4" cstate="print"/>
          <a:srcRect/>
          <a:stretch>
            <a:fillRect/>
          </a:stretch>
        </p:blipFill>
        <p:spPr bwMode="auto">
          <a:xfrm>
            <a:off x="609600" y="3886200"/>
            <a:ext cx="1592177" cy="1536636"/>
          </a:xfrm>
          <a:prstGeom prst="rect">
            <a:avLst/>
          </a:prstGeom>
          <a:noFill/>
          <a:ln w="9525">
            <a:noFill/>
            <a:miter lim="800000"/>
            <a:headEnd/>
            <a:tailEnd/>
          </a:ln>
        </p:spPr>
      </p:pic>
      <p:pic>
        <p:nvPicPr>
          <p:cNvPr id="306194" name="Picture 4" descr="loc_icon_daqmx_trigger.bmp"/>
          <p:cNvPicPr>
            <a:picLocks noChangeAspect="1" noChangeArrowheads="1"/>
          </p:cNvPicPr>
          <p:nvPr/>
        </p:nvPicPr>
        <p:blipFill>
          <a:blip r:embed="rId5" cstate="print"/>
          <a:srcRect/>
          <a:stretch>
            <a:fillRect/>
          </a:stretch>
        </p:blipFill>
        <p:spPr bwMode="auto">
          <a:xfrm>
            <a:off x="2438400" y="3657600"/>
            <a:ext cx="1653889" cy="1879140"/>
          </a:xfrm>
          <a:prstGeom prst="rect">
            <a:avLst/>
          </a:prstGeom>
          <a:noFill/>
          <a:ln w="9525">
            <a:noFill/>
            <a:miter lim="800000"/>
            <a:headEnd/>
            <a:tailEnd/>
          </a:ln>
        </p:spPr>
      </p:pic>
      <p:pic>
        <p:nvPicPr>
          <p:cNvPr id="306195" name="Picture 5" descr="loc_icon_daqmx_start_task.bmp"/>
          <p:cNvPicPr>
            <a:picLocks noChangeAspect="1" noChangeArrowheads="1"/>
          </p:cNvPicPr>
          <p:nvPr/>
        </p:nvPicPr>
        <p:blipFill>
          <a:blip r:embed="rId6" cstate="print"/>
          <a:srcRect/>
          <a:stretch>
            <a:fillRect/>
          </a:stretch>
        </p:blipFill>
        <p:spPr bwMode="auto">
          <a:xfrm>
            <a:off x="4876800" y="2057400"/>
            <a:ext cx="1308300" cy="1184876"/>
          </a:xfrm>
          <a:prstGeom prst="rect">
            <a:avLst/>
          </a:prstGeom>
          <a:noFill/>
          <a:ln w="9525">
            <a:noFill/>
            <a:miter lim="800000"/>
            <a:headEnd/>
            <a:tailEnd/>
          </a:ln>
        </p:spPr>
      </p:pic>
      <p:pic>
        <p:nvPicPr>
          <p:cNvPr id="306196" name="Picture 6" descr="loc_icon_daqmx_read.bmp"/>
          <p:cNvPicPr>
            <a:picLocks noChangeAspect="1" noChangeArrowheads="1"/>
          </p:cNvPicPr>
          <p:nvPr/>
        </p:nvPicPr>
        <p:blipFill>
          <a:blip r:embed="rId7" cstate="print"/>
          <a:srcRect/>
          <a:stretch>
            <a:fillRect/>
          </a:stretch>
        </p:blipFill>
        <p:spPr bwMode="auto">
          <a:xfrm>
            <a:off x="6553200" y="1945348"/>
            <a:ext cx="1777314" cy="1940852"/>
          </a:xfrm>
          <a:prstGeom prst="rect">
            <a:avLst/>
          </a:prstGeom>
          <a:noFill/>
          <a:ln w="9525">
            <a:noFill/>
            <a:miter lim="800000"/>
            <a:headEnd/>
            <a:tailEnd/>
          </a:ln>
        </p:spPr>
      </p:pic>
      <p:pic>
        <p:nvPicPr>
          <p:cNvPr id="306197" name="Picture 9" descr="loc_icon_daqmx_write.bmp"/>
          <p:cNvPicPr>
            <a:picLocks noChangeAspect="1" noChangeArrowheads="1"/>
          </p:cNvPicPr>
          <p:nvPr/>
        </p:nvPicPr>
        <p:blipFill>
          <a:blip r:embed="rId8" cstate="print"/>
          <a:srcRect/>
          <a:stretch>
            <a:fillRect/>
          </a:stretch>
        </p:blipFill>
        <p:spPr bwMode="auto">
          <a:xfrm>
            <a:off x="6705600" y="4038600"/>
            <a:ext cx="1613777" cy="1857540"/>
          </a:xfrm>
          <a:prstGeom prst="rect">
            <a:avLst/>
          </a:prstGeom>
          <a:noFill/>
          <a:ln w="9525">
            <a:noFill/>
            <a:miter lim="800000"/>
            <a:headEnd/>
            <a:tailEnd/>
          </a:ln>
        </p:spPr>
      </p:pic>
      <p:pic>
        <p:nvPicPr>
          <p:cNvPr id="306198" name="Picture 10" descr="loc_icon_daqmx_clear_task.bmp"/>
          <p:cNvPicPr>
            <a:picLocks noChangeAspect="1" noChangeArrowheads="1"/>
          </p:cNvPicPr>
          <p:nvPr/>
        </p:nvPicPr>
        <p:blipFill>
          <a:blip r:embed="rId9" cstate="print"/>
          <a:srcRect/>
          <a:stretch>
            <a:fillRect/>
          </a:stretch>
        </p:blipFill>
        <p:spPr bwMode="auto">
          <a:xfrm>
            <a:off x="2971800" y="2133600"/>
            <a:ext cx="1286702" cy="11632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DAQ: Basic Flow</a:t>
            </a:r>
            <a:endParaRPr lang="en-US" sz="3600" i="1" kern="0" dirty="0">
              <a:solidFill>
                <a:srgbClr val="0084D1"/>
              </a:solidFill>
              <a:latin typeface="Cambria" pitchFamily="16" charset="0"/>
            </a:endParaRPr>
          </a:p>
        </p:txBody>
      </p:sp>
      <p:sp>
        <p:nvSpPr>
          <p:cNvPr id="306180"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D61305B9-6E6E-4FD5-9C42-71D7B2278B79}" type="slidenum">
              <a:rPr lang="en-US" b="1">
                <a:solidFill>
                  <a:srgbClr val="FFFFFF"/>
                </a:solidFill>
              </a:rPr>
              <a:pPr algn="ctr" eaLnBrk="0" hangingPunct="0"/>
              <a:t>14</a:t>
            </a:fld>
            <a:endParaRPr lang="en-US" b="1">
              <a:solidFill>
                <a:srgbClr val="FFFFFF"/>
              </a:solidFill>
            </a:endParaRPr>
          </a:p>
        </p:txBody>
      </p:sp>
      <p:pic>
        <p:nvPicPr>
          <p:cNvPr id="306181" name="Picture 19" descr="noloc_easy_to_recreate while loop"/>
          <p:cNvPicPr>
            <a:picLocks noChangeAspect="1" noChangeArrowheads="1"/>
          </p:cNvPicPr>
          <p:nvPr/>
        </p:nvPicPr>
        <p:blipFill>
          <a:blip r:embed="rId3" cstate="print"/>
          <a:srcRect l="17033" t="29582" r="32417" b="29582"/>
          <a:stretch>
            <a:fillRect/>
          </a:stretch>
        </p:blipFill>
        <p:spPr bwMode="auto">
          <a:xfrm>
            <a:off x="4953000" y="1981201"/>
            <a:ext cx="2438400" cy="2333625"/>
          </a:xfrm>
          <a:prstGeom prst="rect">
            <a:avLst/>
          </a:prstGeom>
          <a:noFill/>
          <a:ln w="9525" algn="ctr">
            <a:noFill/>
            <a:miter lim="800000"/>
            <a:headEnd type="none" w="sm" len="sm"/>
            <a:tailEnd type="none" w="sm" len="sm"/>
          </a:ln>
        </p:spPr>
      </p:pic>
      <p:sp>
        <p:nvSpPr>
          <p:cNvPr id="306182" name="Rectangle 11"/>
          <p:cNvSpPr>
            <a:spLocks noChangeArrowheads="1"/>
          </p:cNvSpPr>
          <p:nvPr/>
        </p:nvSpPr>
        <p:spPr bwMode="auto">
          <a:xfrm>
            <a:off x="685801" y="2713038"/>
            <a:ext cx="8001000" cy="754042"/>
          </a:xfrm>
          <a:prstGeom prst="rect">
            <a:avLst/>
          </a:prstGeom>
          <a:noFill/>
          <a:ln w="9525">
            <a:noFill/>
            <a:miter lim="800000"/>
            <a:headEnd/>
            <a:tailEnd/>
          </a:ln>
        </p:spPr>
        <p:txBody>
          <a:bodyPr lIns="91430" tIns="45715" rIns="91430" bIns="45715">
            <a:spAutoFit/>
          </a:bodyPr>
          <a:lstStyle/>
          <a:p>
            <a:pPr lvl="1" eaLnBrk="0" hangingPunct="0">
              <a:lnSpc>
                <a:spcPct val="90000"/>
              </a:lnSpc>
              <a:spcBef>
                <a:spcPct val="30000"/>
              </a:spcBef>
              <a:buFontTx/>
              <a:buChar char="–"/>
            </a:pPr>
            <a:endParaRPr lang="en-US" sz="2000" b="1" dirty="0">
              <a:solidFill>
                <a:srgbClr val="000000"/>
              </a:solidFill>
            </a:endParaRPr>
          </a:p>
          <a:p>
            <a:pPr eaLnBrk="0">
              <a:spcBef>
                <a:spcPts val="500"/>
              </a:spcBef>
              <a:spcAft>
                <a:spcPts val="500"/>
              </a:spcAft>
            </a:pPr>
            <a:endParaRPr lang="en-US" sz="2000" dirty="0">
              <a:solidFill>
                <a:srgbClr val="000000"/>
              </a:solidFill>
            </a:endParaRPr>
          </a:p>
        </p:txBody>
      </p:sp>
      <p:sp>
        <p:nvSpPr>
          <p:cNvPr id="306183" name="AutoShape 12"/>
          <p:cNvSpPr>
            <a:spLocks noChangeArrowheads="1"/>
          </p:cNvSpPr>
          <p:nvPr/>
        </p:nvSpPr>
        <p:spPr bwMode="auto">
          <a:xfrm>
            <a:off x="1860550" y="2514600"/>
            <a:ext cx="1339850" cy="1143000"/>
          </a:xfrm>
          <a:prstGeom prst="flowChartProcess">
            <a:avLst/>
          </a:prstGeom>
          <a:solidFill>
            <a:schemeClr val="accent2"/>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sz="2000" b="1" dirty="0">
                <a:solidFill>
                  <a:srgbClr val="FFFFFF"/>
                </a:solidFill>
              </a:rPr>
              <a:t>Configure</a:t>
            </a:r>
          </a:p>
          <a:p>
            <a:pPr algn="ctr" eaLnBrk="0" hangingPunct="0"/>
            <a:r>
              <a:rPr lang="en-US" sz="2000" b="1" dirty="0">
                <a:solidFill>
                  <a:srgbClr val="FFFFFF"/>
                </a:solidFill>
              </a:rPr>
              <a:t>Task</a:t>
            </a:r>
          </a:p>
        </p:txBody>
      </p:sp>
      <p:sp>
        <p:nvSpPr>
          <p:cNvPr id="306184" name="AutoShape 13"/>
          <p:cNvSpPr>
            <a:spLocks noChangeArrowheads="1"/>
          </p:cNvSpPr>
          <p:nvPr/>
        </p:nvSpPr>
        <p:spPr bwMode="auto">
          <a:xfrm>
            <a:off x="5486400" y="2514600"/>
            <a:ext cx="1339850" cy="1143000"/>
          </a:xfrm>
          <a:prstGeom prst="flowChartProcess">
            <a:avLst/>
          </a:prstGeom>
          <a:solidFill>
            <a:schemeClr val="accent2"/>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sz="2000" b="1" dirty="0">
                <a:solidFill>
                  <a:srgbClr val="FFFFFF"/>
                </a:solidFill>
              </a:rPr>
              <a:t>Acquire or</a:t>
            </a:r>
          </a:p>
          <a:p>
            <a:pPr algn="ctr" eaLnBrk="0" hangingPunct="0"/>
            <a:r>
              <a:rPr lang="en-US" sz="2000" b="1" dirty="0">
                <a:solidFill>
                  <a:srgbClr val="FFFFFF"/>
                </a:solidFill>
              </a:rPr>
              <a:t>Generate</a:t>
            </a:r>
          </a:p>
          <a:p>
            <a:pPr algn="ctr" eaLnBrk="0" hangingPunct="0"/>
            <a:r>
              <a:rPr lang="en-US" sz="2000" b="1" dirty="0">
                <a:solidFill>
                  <a:srgbClr val="FFFFFF"/>
                </a:solidFill>
              </a:rPr>
              <a:t>Data</a:t>
            </a:r>
          </a:p>
        </p:txBody>
      </p:sp>
      <p:sp>
        <p:nvSpPr>
          <p:cNvPr id="306185" name="AutoShape 14"/>
          <p:cNvSpPr>
            <a:spLocks noChangeArrowheads="1"/>
          </p:cNvSpPr>
          <p:nvPr/>
        </p:nvSpPr>
        <p:spPr bwMode="auto">
          <a:xfrm>
            <a:off x="7467600" y="2514600"/>
            <a:ext cx="1339850" cy="1143000"/>
          </a:xfrm>
          <a:prstGeom prst="flowChartProcess">
            <a:avLst/>
          </a:prstGeom>
          <a:solidFill>
            <a:schemeClr val="accent2"/>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sz="2000" b="1" dirty="0">
                <a:solidFill>
                  <a:srgbClr val="FFFFFF"/>
                </a:solidFill>
              </a:rPr>
              <a:t>Clear</a:t>
            </a:r>
          </a:p>
          <a:p>
            <a:pPr algn="ctr" eaLnBrk="0" hangingPunct="0"/>
            <a:r>
              <a:rPr lang="en-US" sz="2000" b="1" dirty="0">
                <a:solidFill>
                  <a:srgbClr val="FFFFFF"/>
                </a:solidFill>
              </a:rPr>
              <a:t>Task</a:t>
            </a:r>
          </a:p>
        </p:txBody>
      </p:sp>
      <p:cxnSp>
        <p:nvCxnSpPr>
          <p:cNvPr id="306186" name="AutoShape 15"/>
          <p:cNvCxnSpPr>
            <a:cxnSpLocks noChangeShapeType="1"/>
            <a:stCxn id="306183" idx="3"/>
            <a:endCxn id="306190" idx="1"/>
          </p:cNvCxnSpPr>
          <p:nvPr/>
        </p:nvCxnSpPr>
        <p:spPr bwMode="auto">
          <a:xfrm>
            <a:off x="3200401" y="3086100"/>
            <a:ext cx="304800" cy="1588"/>
          </a:xfrm>
          <a:prstGeom prst="straightConnector1">
            <a:avLst/>
          </a:prstGeom>
          <a:noFill/>
          <a:ln w="28575">
            <a:solidFill>
              <a:schemeClr val="hlink"/>
            </a:solidFill>
            <a:round/>
            <a:headEnd type="none" w="sm" len="sm"/>
            <a:tailEnd type="triangle" w="med" len="med"/>
          </a:ln>
        </p:spPr>
      </p:cxnSp>
      <p:cxnSp>
        <p:nvCxnSpPr>
          <p:cNvPr id="306187" name="AutoShape 16"/>
          <p:cNvCxnSpPr>
            <a:cxnSpLocks noChangeShapeType="1"/>
            <a:stCxn id="306184" idx="3"/>
            <a:endCxn id="306185" idx="1"/>
          </p:cNvCxnSpPr>
          <p:nvPr/>
        </p:nvCxnSpPr>
        <p:spPr bwMode="auto">
          <a:xfrm>
            <a:off x="6826250" y="3086100"/>
            <a:ext cx="641350" cy="1588"/>
          </a:xfrm>
          <a:prstGeom prst="straightConnector1">
            <a:avLst/>
          </a:prstGeom>
          <a:noFill/>
          <a:ln w="28575">
            <a:solidFill>
              <a:schemeClr val="hlink"/>
            </a:solidFill>
            <a:round/>
            <a:headEnd type="none" w="sm" len="sm"/>
            <a:tailEnd type="triangle" w="med" len="med"/>
          </a:ln>
        </p:spPr>
      </p:cxnSp>
      <p:sp>
        <p:nvSpPr>
          <p:cNvPr id="306188" name="AutoShape 12"/>
          <p:cNvSpPr>
            <a:spLocks noChangeArrowheads="1"/>
          </p:cNvSpPr>
          <p:nvPr/>
        </p:nvSpPr>
        <p:spPr bwMode="auto">
          <a:xfrm>
            <a:off x="228600" y="2514600"/>
            <a:ext cx="1339850" cy="1143000"/>
          </a:xfrm>
          <a:prstGeom prst="flowChartProcess">
            <a:avLst/>
          </a:prstGeom>
          <a:solidFill>
            <a:schemeClr val="accent2"/>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sz="2000" b="1" dirty="0">
                <a:solidFill>
                  <a:srgbClr val="FFFFFF"/>
                </a:solidFill>
              </a:rPr>
              <a:t>Create</a:t>
            </a:r>
          </a:p>
          <a:p>
            <a:pPr algn="ctr" eaLnBrk="0" hangingPunct="0"/>
            <a:r>
              <a:rPr lang="en-US" sz="2000" b="1" dirty="0">
                <a:solidFill>
                  <a:srgbClr val="FFFFFF"/>
                </a:solidFill>
              </a:rPr>
              <a:t>Task</a:t>
            </a:r>
          </a:p>
        </p:txBody>
      </p:sp>
      <p:cxnSp>
        <p:nvCxnSpPr>
          <p:cNvPr id="306189" name="AutoShape 15"/>
          <p:cNvCxnSpPr>
            <a:cxnSpLocks noChangeShapeType="1"/>
            <a:stCxn id="306188" idx="3"/>
            <a:endCxn id="306183" idx="1"/>
          </p:cNvCxnSpPr>
          <p:nvPr/>
        </p:nvCxnSpPr>
        <p:spPr bwMode="auto">
          <a:xfrm>
            <a:off x="1568450" y="3086100"/>
            <a:ext cx="292100" cy="1588"/>
          </a:xfrm>
          <a:prstGeom prst="straightConnector1">
            <a:avLst/>
          </a:prstGeom>
          <a:noFill/>
          <a:ln w="28575">
            <a:solidFill>
              <a:schemeClr val="hlink"/>
            </a:solidFill>
            <a:round/>
            <a:headEnd type="none" w="sm" len="sm"/>
            <a:tailEnd type="triangle" w="med" len="med"/>
          </a:ln>
        </p:spPr>
      </p:cxnSp>
      <p:sp>
        <p:nvSpPr>
          <p:cNvPr id="306190" name="AutoShape 12"/>
          <p:cNvSpPr>
            <a:spLocks noChangeArrowheads="1"/>
          </p:cNvSpPr>
          <p:nvPr/>
        </p:nvSpPr>
        <p:spPr bwMode="auto">
          <a:xfrm>
            <a:off x="3505200" y="2514600"/>
            <a:ext cx="1339850" cy="1143000"/>
          </a:xfrm>
          <a:prstGeom prst="flowChartProcess">
            <a:avLst/>
          </a:prstGeom>
          <a:solidFill>
            <a:schemeClr val="accent2"/>
          </a:solidFill>
          <a:ln w="28575">
            <a:solidFill>
              <a:schemeClr val="tx1"/>
            </a:solidFill>
            <a:miter lim="800000"/>
            <a:headEnd type="none" w="sm" len="sm"/>
            <a:tailEnd type="none" w="sm" len="sm"/>
          </a:ln>
        </p:spPr>
        <p:txBody>
          <a:bodyPr wrap="none" lIns="91430" tIns="45715" rIns="91430" bIns="45715" anchor="ctr"/>
          <a:lstStyle/>
          <a:p>
            <a:pPr algn="ctr" eaLnBrk="0" hangingPunct="0"/>
            <a:r>
              <a:rPr lang="en-US" sz="2000" b="1" dirty="0">
                <a:solidFill>
                  <a:srgbClr val="FFFFFF"/>
                </a:solidFill>
              </a:rPr>
              <a:t>Start</a:t>
            </a:r>
          </a:p>
          <a:p>
            <a:pPr algn="ctr" eaLnBrk="0" hangingPunct="0"/>
            <a:r>
              <a:rPr lang="en-US" sz="2000" b="1" dirty="0">
                <a:solidFill>
                  <a:srgbClr val="FFFFFF"/>
                </a:solidFill>
              </a:rPr>
              <a:t>Task</a:t>
            </a:r>
          </a:p>
        </p:txBody>
      </p:sp>
      <p:cxnSp>
        <p:nvCxnSpPr>
          <p:cNvPr id="306191" name="AutoShape 15"/>
          <p:cNvCxnSpPr>
            <a:cxnSpLocks noChangeShapeType="1"/>
            <a:stCxn id="306190" idx="3"/>
            <a:endCxn id="306184" idx="1"/>
          </p:cNvCxnSpPr>
          <p:nvPr/>
        </p:nvCxnSpPr>
        <p:spPr bwMode="auto">
          <a:xfrm>
            <a:off x="4845050" y="3086100"/>
            <a:ext cx="641350" cy="1588"/>
          </a:xfrm>
          <a:prstGeom prst="straightConnector1">
            <a:avLst/>
          </a:prstGeom>
          <a:noFill/>
          <a:ln w="28575">
            <a:solidFill>
              <a:schemeClr val="hlink"/>
            </a:solidFill>
            <a:round/>
            <a:headEnd type="none" w="sm" len="sm"/>
            <a:tailEnd type="triangle" w="med" len="med"/>
          </a:ln>
        </p:spPr>
      </p:cxnSp>
      <p:pic>
        <p:nvPicPr>
          <p:cNvPr id="306192" name="Picture 2" descr="loc_icon_daqmx_create_virtual_channel.bmp"/>
          <p:cNvPicPr>
            <a:picLocks noChangeAspect="1" noChangeArrowheads="1"/>
          </p:cNvPicPr>
          <p:nvPr/>
        </p:nvPicPr>
        <p:blipFill>
          <a:blip r:embed="rId4" cstate="print"/>
          <a:srcRect/>
          <a:stretch>
            <a:fillRect/>
          </a:stretch>
        </p:blipFill>
        <p:spPr bwMode="auto">
          <a:xfrm>
            <a:off x="381000" y="4162426"/>
            <a:ext cx="1019175" cy="771525"/>
          </a:xfrm>
          <a:prstGeom prst="rect">
            <a:avLst/>
          </a:prstGeom>
          <a:noFill/>
          <a:ln w="9525">
            <a:noFill/>
            <a:miter lim="800000"/>
            <a:headEnd/>
            <a:tailEnd/>
          </a:ln>
        </p:spPr>
      </p:pic>
      <p:pic>
        <p:nvPicPr>
          <p:cNvPr id="306193" name="Picture 3" descr="loc_icon_daqmx_timing.bmp"/>
          <p:cNvPicPr>
            <a:picLocks noChangeAspect="1" noChangeArrowheads="1"/>
          </p:cNvPicPr>
          <p:nvPr/>
        </p:nvPicPr>
        <p:blipFill>
          <a:blip r:embed="rId5" cstate="print"/>
          <a:srcRect/>
          <a:stretch>
            <a:fillRect/>
          </a:stretch>
        </p:blipFill>
        <p:spPr bwMode="auto">
          <a:xfrm>
            <a:off x="1981200" y="4162426"/>
            <a:ext cx="819150" cy="790575"/>
          </a:xfrm>
          <a:prstGeom prst="rect">
            <a:avLst/>
          </a:prstGeom>
          <a:noFill/>
          <a:ln w="9525">
            <a:noFill/>
            <a:miter lim="800000"/>
            <a:headEnd/>
            <a:tailEnd/>
          </a:ln>
        </p:spPr>
      </p:pic>
      <p:pic>
        <p:nvPicPr>
          <p:cNvPr id="306194" name="Picture 4" descr="loc_icon_daqmx_trigger.bmp"/>
          <p:cNvPicPr>
            <a:picLocks noChangeAspect="1" noChangeArrowheads="1"/>
          </p:cNvPicPr>
          <p:nvPr/>
        </p:nvPicPr>
        <p:blipFill>
          <a:blip r:embed="rId6" cstate="print"/>
          <a:srcRect/>
          <a:stretch>
            <a:fillRect/>
          </a:stretch>
        </p:blipFill>
        <p:spPr bwMode="auto">
          <a:xfrm>
            <a:off x="1981200" y="5181600"/>
            <a:ext cx="850900" cy="966788"/>
          </a:xfrm>
          <a:prstGeom prst="rect">
            <a:avLst/>
          </a:prstGeom>
          <a:noFill/>
          <a:ln w="9525">
            <a:noFill/>
            <a:miter lim="800000"/>
            <a:headEnd/>
            <a:tailEnd/>
          </a:ln>
        </p:spPr>
      </p:pic>
      <p:pic>
        <p:nvPicPr>
          <p:cNvPr id="306195" name="Picture 5" descr="loc_icon_daqmx_start_task.bmp"/>
          <p:cNvPicPr>
            <a:picLocks noChangeAspect="1" noChangeArrowheads="1"/>
          </p:cNvPicPr>
          <p:nvPr/>
        </p:nvPicPr>
        <p:blipFill>
          <a:blip r:embed="rId7" cstate="print"/>
          <a:srcRect/>
          <a:stretch>
            <a:fillRect/>
          </a:stretch>
        </p:blipFill>
        <p:spPr bwMode="auto">
          <a:xfrm>
            <a:off x="3898900" y="4238625"/>
            <a:ext cx="673100" cy="609600"/>
          </a:xfrm>
          <a:prstGeom prst="rect">
            <a:avLst/>
          </a:prstGeom>
          <a:noFill/>
          <a:ln w="9525">
            <a:noFill/>
            <a:miter lim="800000"/>
            <a:headEnd/>
            <a:tailEnd/>
          </a:ln>
        </p:spPr>
      </p:pic>
      <p:pic>
        <p:nvPicPr>
          <p:cNvPr id="306196" name="Picture 6" descr="loc_icon_daqmx_read.bmp"/>
          <p:cNvPicPr>
            <a:picLocks noChangeAspect="1" noChangeArrowheads="1"/>
          </p:cNvPicPr>
          <p:nvPr/>
        </p:nvPicPr>
        <p:blipFill>
          <a:blip r:embed="rId8" cstate="print"/>
          <a:srcRect/>
          <a:stretch>
            <a:fillRect/>
          </a:stretch>
        </p:blipFill>
        <p:spPr bwMode="auto">
          <a:xfrm>
            <a:off x="5715000" y="4162426"/>
            <a:ext cx="914400" cy="998538"/>
          </a:xfrm>
          <a:prstGeom prst="rect">
            <a:avLst/>
          </a:prstGeom>
          <a:noFill/>
          <a:ln w="9525">
            <a:noFill/>
            <a:miter lim="800000"/>
            <a:headEnd/>
            <a:tailEnd/>
          </a:ln>
        </p:spPr>
      </p:pic>
      <p:pic>
        <p:nvPicPr>
          <p:cNvPr id="306197" name="Picture 9" descr="loc_icon_daqmx_write.bmp"/>
          <p:cNvPicPr>
            <a:picLocks noChangeAspect="1" noChangeArrowheads="1"/>
          </p:cNvPicPr>
          <p:nvPr/>
        </p:nvPicPr>
        <p:blipFill>
          <a:blip r:embed="rId9" cstate="print"/>
          <a:srcRect/>
          <a:stretch>
            <a:fillRect/>
          </a:stretch>
        </p:blipFill>
        <p:spPr bwMode="auto">
          <a:xfrm>
            <a:off x="5746217" y="5238415"/>
            <a:ext cx="830263" cy="955675"/>
          </a:xfrm>
          <a:prstGeom prst="rect">
            <a:avLst/>
          </a:prstGeom>
          <a:noFill/>
          <a:ln w="9525">
            <a:noFill/>
            <a:miter lim="800000"/>
            <a:headEnd/>
            <a:tailEnd/>
          </a:ln>
        </p:spPr>
      </p:pic>
      <p:pic>
        <p:nvPicPr>
          <p:cNvPr id="306198" name="Picture 10" descr="loc_icon_daqmx_clear_task.bmp"/>
          <p:cNvPicPr>
            <a:picLocks noChangeAspect="1" noChangeArrowheads="1"/>
          </p:cNvPicPr>
          <p:nvPr/>
        </p:nvPicPr>
        <p:blipFill>
          <a:blip r:embed="rId10" cstate="print"/>
          <a:srcRect/>
          <a:stretch>
            <a:fillRect/>
          </a:stretch>
        </p:blipFill>
        <p:spPr bwMode="auto">
          <a:xfrm>
            <a:off x="7924800" y="4238625"/>
            <a:ext cx="661988" cy="598488"/>
          </a:xfrm>
          <a:prstGeom prst="rect">
            <a:avLst/>
          </a:prstGeom>
          <a:noFill/>
          <a:ln w="9525">
            <a:noFill/>
            <a:miter lim="800000"/>
            <a:headEnd/>
            <a:tailEnd/>
          </a:ln>
        </p:spPr>
      </p:pic>
      <p:sp>
        <p:nvSpPr>
          <p:cNvPr id="306179" name="Rectangle 10"/>
          <p:cNvSpPr>
            <a:spLocks noGrp="1" noChangeArrowheads="1"/>
          </p:cNvSpPr>
          <p:nvPr>
            <p:ph idx="1"/>
          </p:nvPr>
        </p:nvSpPr>
        <p:spPr>
          <a:xfrm>
            <a:off x="456481" y="1424311"/>
            <a:ext cx="8226720" cy="1014090"/>
          </a:xfrm>
        </p:spPr>
        <p:txBody>
          <a:bodyPr/>
          <a:lstStyle/>
          <a:p>
            <a:pPr lvl="1" eaLnBrk="1" hangingPunct="1"/>
            <a:r>
              <a:rPr lang="en-US" dirty="0" smtClean="0"/>
              <a:t>A basic </a:t>
            </a:r>
            <a:r>
              <a:rPr lang="en-US" dirty="0" err="1" smtClean="0"/>
              <a:t>DAQmx</a:t>
            </a:r>
            <a:r>
              <a:rPr lang="en-US" dirty="0" smtClean="0"/>
              <a:t> application involves the following process: only do read/write within the loop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DAQ: Example</a:t>
            </a:r>
            <a:endParaRPr lang="en-US" sz="3600" i="1" kern="0" dirty="0">
              <a:solidFill>
                <a:srgbClr val="0084D1"/>
              </a:solidFill>
              <a:latin typeface="Cambria" pitchFamily="16" charset="0"/>
            </a:endParaRPr>
          </a:p>
        </p:txBody>
      </p:sp>
      <p:sp>
        <p:nvSpPr>
          <p:cNvPr id="312324"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428C7EE1-8755-4354-93AD-CB84F4480421}" type="slidenum">
              <a:rPr lang="en-US" b="1">
                <a:solidFill>
                  <a:srgbClr val="FFFFFF"/>
                </a:solidFill>
              </a:rPr>
              <a:pPr algn="ctr" eaLnBrk="0" hangingPunct="0"/>
              <a:t>15</a:t>
            </a:fld>
            <a:endParaRPr lang="en-US" b="1">
              <a:solidFill>
                <a:srgbClr val="FFFFFF"/>
              </a:solidFill>
            </a:endParaRPr>
          </a:p>
        </p:txBody>
      </p:sp>
      <p:pic>
        <p:nvPicPr>
          <p:cNvPr id="312325" name="Picture 3" descr="loc_bd_daqmx_api_example.bmp"/>
          <p:cNvPicPr>
            <a:picLocks noChangeAspect="1" noChangeArrowheads="1"/>
          </p:cNvPicPr>
          <p:nvPr/>
        </p:nvPicPr>
        <p:blipFill>
          <a:blip r:embed="rId2" cstate="print"/>
          <a:srcRect/>
          <a:stretch>
            <a:fillRect/>
          </a:stretch>
        </p:blipFill>
        <p:spPr bwMode="auto">
          <a:xfrm>
            <a:off x="44116" y="1191962"/>
            <a:ext cx="8991600" cy="2127250"/>
          </a:xfrm>
          <a:prstGeom prst="rect">
            <a:avLst/>
          </a:prstGeom>
          <a:noFill/>
          <a:ln w="9525">
            <a:noFill/>
            <a:miter lim="800000"/>
            <a:headEnd/>
            <a:tailEnd/>
          </a:ln>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958389"/>
            <a:ext cx="3324689" cy="2200582"/>
          </a:xfrm>
          <a:prstGeom prst="rect">
            <a:avLst/>
          </a:prstGeom>
        </p:spPr>
      </p:pic>
      <p:cxnSp>
        <p:nvCxnSpPr>
          <p:cNvPr id="4" name="Straight Connector 3"/>
          <p:cNvCxnSpPr/>
          <p:nvPr/>
        </p:nvCxnSpPr>
        <p:spPr bwMode="auto">
          <a:xfrm>
            <a:off x="304800" y="3733800"/>
            <a:ext cx="873091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 name="TextBox 4"/>
          <p:cNvSpPr txBox="1"/>
          <p:nvPr/>
        </p:nvSpPr>
        <p:spPr>
          <a:xfrm>
            <a:off x="3434945" y="1003939"/>
            <a:ext cx="2454583" cy="369332"/>
          </a:xfrm>
          <a:prstGeom prst="rect">
            <a:avLst/>
          </a:prstGeom>
          <a:noFill/>
        </p:spPr>
        <p:txBody>
          <a:bodyPr wrap="none" rtlCol="0">
            <a:spAutoFit/>
          </a:bodyPr>
          <a:lstStyle/>
          <a:p>
            <a:r>
              <a:rPr lang="en-US" dirty="0" smtClean="0"/>
              <a:t>Using the </a:t>
            </a:r>
            <a:r>
              <a:rPr lang="en-US" dirty="0" err="1" smtClean="0"/>
              <a:t>DAQmx</a:t>
            </a:r>
            <a:r>
              <a:rPr lang="en-US" dirty="0" smtClean="0"/>
              <a:t> API</a:t>
            </a:r>
            <a:endParaRPr lang="en-US" dirty="0"/>
          </a:p>
        </p:txBody>
      </p:sp>
      <p:sp>
        <p:nvSpPr>
          <p:cNvPr id="6" name="TextBox 5"/>
          <p:cNvSpPr txBox="1"/>
          <p:nvPr/>
        </p:nvSpPr>
        <p:spPr>
          <a:xfrm>
            <a:off x="609600" y="4495800"/>
            <a:ext cx="2326342" cy="369332"/>
          </a:xfrm>
          <a:prstGeom prst="rect">
            <a:avLst/>
          </a:prstGeom>
          <a:noFill/>
        </p:spPr>
        <p:txBody>
          <a:bodyPr wrap="none" rtlCol="0">
            <a:spAutoFit/>
          </a:bodyPr>
          <a:lstStyle/>
          <a:p>
            <a:r>
              <a:rPr lang="en-US" dirty="0" smtClean="0"/>
              <a:t>Using DAQ Assistant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err="1" smtClean="0">
                <a:solidFill>
                  <a:srgbClr val="0084D1"/>
                </a:solidFill>
                <a:latin typeface="Cambria" pitchFamily="16" charset="0"/>
              </a:rPr>
              <a:t>myDAQ</a:t>
            </a:r>
            <a:r>
              <a:rPr lang="en-US" sz="3600" i="1" kern="0" dirty="0" smtClean="0">
                <a:solidFill>
                  <a:srgbClr val="0084D1"/>
                </a:solidFill>
                <a:latin typeface="Cambria" pitchFamily="16" charset="0"/>
              </a:rPr>
              <a:t> Activity: Audio Equalizer</a:t>
            </a:r>
            <a:endParaRPr lang="en-US" sz="3600" i="1" kern="0" dirty="0">
              <a:solidFill>
                <a:srgbClr val="0084D1"/>
              </a:solidFill>
              <a:latin typeface="Cambria" pitchFamily="16" charset="0"/>
            </a:endParaRPr>
          </a:p>
        </p:txBody>
      </p:sp>
      <p:sp>
        <p:nvSpPr>
          <p:cNvPr id="6" name="Content Placeholder 5"/>
          <p:cNvSpPr>
            <a:spLocks noGrp="1"/>
          </p:cNvSpPr>
          <p:nvPr>
            <p:ph sz="half" idx="1"/>
          </p:nvPr>
        </p:nvSpPr>
        <p:spPr>
          <a:xfrm>
            <a:off x="908640" y="5710199"/>
            <a:ext cx="7433279" cy="414764"/>
          </a:xfrm>
        </p:spPr>
        <p:txBody>
          <a:bodyPr>
            <a:normAutofit/>
          </a:bodyPr>
          <a:lstStyle/>
          <a:p>
            <a:r>
              <a:rPr lang="en-US" dirty="0" smtClean="0">
                <a:hlinkClick r:id="rId2"/>
              </a:rPr>
              <a:t>https://decibel.ni.com/content/docs/DOC-8435</a:t>
            </a:r>
            <a:endParaRPr lang="en-US" dirty="0"/>
          </a:p>
        </p:txBody>
      </p:sp>
      <p:sp>
        <p:nvSpPr>
          <p:cNvPr id="312324" name="Slide Number Placeholder 3"/>
          <p:cNvSpPr>
            <a:spLocks noGrp="1"/>
          </p:cNvSpPr>
          <p:nvPr>
            <p:ph type="sldNum" idx="12"/>
          </p:nvPr>
        </p:nvSpPr>
        <p:spPr bwMode="auto">
          <a:prstGeom prst="rect">
            <a:avLst/>
          </a:prstGeom>
          <a:noFill/>
          <a:ln>
            <a:miter lim="800000"/>
            <a:headEnd/>
            <a:tailEnd/>
          </a:ln>
        </p:spPr>
        <p:txBody>
          <a:bodyPr/>
          <a:lstStyle/>
          <a:p>
            <a:pPr algn="ctr" eaLnBrk="0" hangingPunct="0"/>
            <a:fld id="{428C7EE1-8755-4354-93AD-CB84F4480421}" type="slidenum">
              <a:rPr lang="en-US" b="1">
                <a:solidFill>
                  <a:srgbClr val="FFFFFF"/>
                </a:solidFill>
              </a:rPr>
              <a:pPr algn="ctr" eaLnBrk="0" hangingPunct="0"/>
              <a:t>16</a:t>
            </a:fld>
            <a:endParaRPr lang="en-US" b="1">
              <a:solidFill>
                <a:srgbClr val="FFFFFF"/>
              </a:solidFill>
            </a:endParaRPr>
          </a:p>
        </p:txBody>
      </p:sp>
      <p:pic>
        <p:nvPicPr>
          <p:cNvPr id="184322" name="Picture 2"/>
          <p:cNvPicPr>
            <a:picLocks noChangeAspect="1" noChangeArrowheads="1"/>
          </p:cNvPicPr>
          <p:nvPr/>
        </p:nvPicPr>
        <p:blipFill>
          <a:blip r:embed="rId3" cstate="print"/>
          <a:srcRect/>
          <a:stretch>
            <a:fillRect/>
          </a:stretch>
        </p:blipFill>
        <p:spPr bwMode="auto">
          <a:xfrm>
            <a:off x="2221920" y="1216927"/>
            <a:ext cx="3697920" cy="4372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Grp="1" noChangeArrowheads="1"/>
          </p:cNvSpPr>
          <p:nvPr>
            <p:ph type="title"/>
          </p:nvPr>
        </p:nvSpPr>
        <p:spPr bwMode="auto">
          <a:xfrm>
            <a:off x="355680" y="-27363"/>
            <a:ext cx="822672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err="1" smtClean="0">
                <a:solidFill>
                  <a:srgbClr val="0084D1"/>
                </a:solidFill>
                <a:latin typeface="Cambria" pitchFamily="16" charset="0"/>
              </a:rPr>
              <a:t>myDAQ</a:t>
            </a:r>
            <a:r>
              <a:rPr lang="en-US" sz="3600" i="1" dirty="0" smtClean="0">
                <a:solidFill>
                  <a:srgbClr val="0084D1"/>
                </a:solidFill>
                <a:latin typeface="Cambria" pitchFamily="16" charset="0"/>
              </a:rPr>
              <a:t> Activity: Audio Equalizer</a:t>
            </a:r>
            <a:endParaRPr lang="en-US" sz="3600" i="1" kern="0" dirty="0">
              <a:solidFill>
                <a:srgbClr val="0084D1"/>
              </a:solidFill>
              <a:latin typeface="Cambria" pitchFamily="16" charset="0"/>
            </a:endParaRPr>
          </a:p>
        </p:txBody>
      </p:sp>
      <p:sp>
        <p:nvSpPr>
          <p:cNvPr id="6" name="Content Placeholder 5"/>
          <p:cNvSpPr>
            <a:spLocks noGrp="1"/>
          </p:cNvSpPr>
          <p:nvPr>
            <p:ph sz="half" idx="1"/>
          </p:nvPr>
        </p:nvSpPr>
        <p:spPr>
          <a:xfrm>
            <a:off x="908640" y="5710199"/>
            <a:ext cx="7433279" cy="414764"/>
          </a:xfrm>
        </p:spPr>
        <p:txBody>
          <a:bodyPr>
            <a:normAutofit fontScale="62500" lnSpcReduction="20000"/>
          </a:bodyPr>
          <a:lstStyle/>
          <a:p>
            <a:r>
              <a:rPr lang="en-US" dirty="0" smtClean="0">
                <a:solidFill>
                  <a:schemeClr val="accent2">
                    <a:lumMod val="75000"/>
                  </a:schemeClr>
                </a:solidFill>
                <a:hlinkClick r:id="rId3"/>
              </a:rPr>
              <a:t>https://decibel.ni.com/content/docs/DOC-8435</a:t>
            </a:r>
            <a:endParaRPr lang="en-US" dirty="0">
              <a:solidFill>
                <a:schemeClr val="accent2">
                  <a:lumMod val="75000"/>
                </a:schemeClr>
              </a:solidFill>
            </a:endParaRPr>
          </a:p>
        </p:txBody>
      </p:sp>
      <p:sp>
        <p:nvSpPr>
          <p:cNvPr id="8" name="Content Placeholder 7"/>
          <p:cNvSpPr>
            <a:spLocks noGrp="1"/>
          </p:cNvSpPr>
          <p:nvPr>
            <p:ph sz="half" idx="2"/>
          </p:nvPr>
        </p:nvSpPr>
        <p:spPr>
          <a:xfrm>
            <a:off x="6092640" y="3221618"/>
            <a:ext cx="3051360" cy="1520799"/>
          </a:xfrm>
        </p:spPr>
        <p:txBody>
          <a:bodyPr>
            <a:normAutofit fontScale="62500" lnSpcReduction="20000"/>
          </a:bodyPr>
          <a:lstStyle/>
          <a:p>
            <a:pPr>
              <a:lnSpc>
                <a:spcPct val="120000"/>
              </a:lnSpc>
              <a:spcAft>
                <a:spcPts val="544"/>
              </a:spcAft>
            </a:pPr>
            <a:r>
              <a:rPr lang="en-US" b="1" i="1" dirty="0" smtClean="0"/>
              <a:t>DAQ Assistant 2:</a:t>
            </a:r>
          </a:p>
          <a:p>
            <a:pPr>
              <a:lnSpc>
                <a:spcPct val="120000"/>
              </a:lnSpc>
              <a:spcAft>
                <a:spcPts val="544"/>
              </a:spcAft>
            </a:pPr>
            <a:r>
              <a:rPr lang="en-US" dirty="0" smtClean="0"/>
              <a:t> - Output &gt;&gt; Voltage</a:t>
            </a:r>
          </a:p>
          <a:p>
            <a:pPr lvl="1">
              <a:lnSpc>
                <a:spcPct val="120000"/>
              </a:lnSpc>
              <a:spcAft>
                <a:spcPts val="544"/>
              </a:spcAft>
            </a:pPr>
            <a:r>
              <a:rPr lang="en-US" dirty="0" smtClean="0"/>
              <a:t>-  Signal Output Range: -2 to 2 V</a:t>
            </a:r>
          </a:p>
          <a:p>
            <a:pPr lvl="1">
              <a:lnSpc>
                <a:spcPct val="120000"/>
              </a:lnSpc>
              <a:spcAft>
                <a:spcPts val="544"/>
              </a:spcAft>
            </a:pPr>
            <a:r>
              <a:rPr lang="en-US" dirty="0" smtClean="0"/>
              <a:t>-  Samples to Write: 100</a:t>
            </a:r>
          </a:p>
          <a:p>
            <a:pPr lvl="1">
              <a:lnSpc>
                <a:spcPct val="120000"/>
              </a:lnSpc>
              <a:spcAft>
                <a:spcPts val="544"/>
              </a:spcAft>
            </a:pPr>
            <a:r>
              <a:rPr lang="en-US" dirty="0" smtClean="0"/>
              <a:t>-  Generation Mode: Continuous</a:t>
            </a:r>
          </a:p>
          <a:p>
            <a:pPr lvl="1"/>
            <a:endParaRPr lang="en-US" dirty="0" smtClean="0"/>
          </a:p>
          <a:p>
            <a:pPr lvl="1">
              <a:buFontTx/>
              <a:buChar char="-"/>
            </a:pPr>
            <a:endParaRPr lang="en-US" dirty="0" smtClean="0"/>
          </a:p>
          <a:p>
            <a:pPr lvl="1">
              <a:buFontTx/>
              <a:buChar char="-"/>
            </a:pPr>
            <a:endParaRPr lang="en-US" dirty="0" smtClean="0"/>
          </a:p>
          <a:p>
            <a:pPr lvl="1">
              <a:buFontTx/>
              <a:buChar char="-"/>
            </a:pPr>
            <a:endParaRPr lang="en-US" dirty="0" smtClean="0"/>
          </a:p>
          <a:p>
            <a:pPr lvl="1">
              <a:buFontTx/>
              <a:buChar char="-"/>
            </a:pPr>
            <a:endParaRPr lang="en-US" dirty="0" smtClean="0"/>
          </a:p>
        </p:txBody>
      </p:sp>
      <p:sp>
        <p:nvSpPr>
          <p:cNvPr id="312324" name="Slide Number Placeholder 3"/>
          <p:cNvSpPr>
            <a:spLocks noGrp="1"/>
          </p:cNvSpPr>
          <p:nvPr>
            <p:ph type="sldNum" idx="12"/>
          </p:nvPr>
        </p:nvSpPr>
        <p:spPr bwMode="auto">
          <a:prstGeom prst="rect">
            <a:avLst/>
          </a:prstGeom>
          <a:noFill/>
          <a:ln>
            <a:miter lim="800000"/>
            <a:headEnd/>
            <a:tailEnd/>
          </a:ln>
        </p:spPr>
        <p:txBody>
          <a:bodyPr/>
          <a:lstStyle/>
          <a:p>
            <a:pPr algn="ctr" eaLnBrk="0" hangingPunct="0"/>
            <a:fld id="{428C7EE1-8755-4354-93AD-CB84F4480421}" type="slidenum">
              <a:rPr lang="en-US" b="1">
                <a:solidFill>
                  <a:srgbClr val="FFFFFF"/>
                </a:solidFill>
              </a:rPr>
              <a:pPr algn="ctr" eaLnBrk="0" hangingPunct="0"/>
              <a:t>17</a:t>
            </a:fld>
            <a:endParaRPr lang="en-US" b="1">
              <a:solidFill>
                <a:srgbClr val="FFFFFF"/>
              </a:solidFill>
            </a:endParaRPr>
          </a:p>
        </p:txBody>
      </p:sp>
      <p:pic>
        <p:nvPicPr>
          <p:cNvPr id="185346" name="Picture 2"/>
          <p:cNvPicPr>
            <a:picLocks noChangeAspect="1" noChangeArrowheads="1"/>
          </p:cNvPicPr>
          <p:nvPr/>
        </p:nvPicPr>
        <p:blipFill>
          <a:blip r:embed="rId4" cstate="print"/>
          <a:srcRect/>
          <a:stretch>
            <a:fillRect/>
          </a:stretch>
        </p:blipFill>
        <p:spPr bwMode="auto">
          <a:xfrm>
            <a:off x="148320" y="839093"/>
            <a:ext cx="5875200" cy="2659034"/>
          </a:xfrm>
          <a:prstGeom prst="rect">
            <a:avLst/>
          </a:prstGeom>
          <a:noFill/>
          <a:ln w="9525">
            <a:noFill/>
            <a:miter lim="800000"/>
            <a:headEnd/>
            <a:tailEnd/>
          </a:ln>
        </p:spPr>
      </p:pic>
      <p:sp>
        <p:nvSpPr>
          <p:cNvPr id="9" name="Content Placeholder 7"/>
          <p:cNvSpPr txBox="1">
            <a:spLocks/>
          </p:cNvSpPr>
          <p:nvPr/>
        </p:nvSpPr>
        <p:spPr bwMode="auto">
          <a:xfrm>
            <a:off x="6161760" y="733036"/>
            <a:ext cx="2903040" cy="2557709"/>
          </a:xfrm>
          <a:prstGeom prst="rect">
            <a:avLst/>
          </a:prstGeom>
          <a:noFill/>
          <a:ln w="9525">
            <a:noFill/>
            <a:round/>
            <a:headEnd/>
            <a:tailEnd/>
          </a:ln>
          <a:effectLst/>
        </p:spPr>
        <p:txBody>
          <a:bodyPr vert="horz" wrap="square" lIns="0" tIns="25602" rIns="0" bIns="0" numCol="1" anchor="t" anchorCtr="0" compatLnSpc="1">
            <a:prstTxWarp prst="textNoShape">
              <a:avLst/>
            </a:prstTxWarp>
            <a:normAutofit fontScale="70000" lnSpcReduction="20000"/>
          </a:bodyPr>
          <a:lstStyle/>
          <a:p>
            <a:pPr marL="311045" indent="-311045" defTabSz="414726" fontAlgn="base" hangingPunct="0">
              <a:lnSpc>
                <a:spcPct val="120000"/>
              </a:lnSpc>
              <a:spcBef>
                <a:spcPct val="0"/>
              </a:spcBef>
              <a:spcAft>
                <a:spcPts val="544"/>
              </a:spcAft>
              <a:buClr>
                <a:srgbClr val="000000"/>
              </a:buClr>
              <a:buSzPct val="100000"/>
              <a:defRPr/>
            </a:pPr>
            <a:r>
              <a:rPr lang="en-US" sz="2500" b="1" i="1" kern="0" dirty="0" smtClean="0">
                <a:solidFill>
                  <a:srgbClr val="000000"/>
                </a:solidFill>
              </a:rPr>
              <a:t>Filters</a:t>
            </a:r>
          </a:p>
          <a:p>
            <a:pPr indent="-259204">
              <a:lnSpc>
                <a:spcPct val="120000"/>
              </a:lnSpc>
              <a:spcAft>
                <a:spcPts val="544"/>
              </a:spcAft>
              <a:buFontTx/>
              <a:buChar char="-"/>
            </a:pPr>
            <a:r>
              <a:rPr lang="en-US" sz="2200" kern="0" dirty="0" err="1" smtClean="0">
                <a:solidFill>
                  <a:srgbClr val="000000"/>
                </a:solidFill>
              </a:rPr>
              <a:t>Lowpass</a:t>
            </a:r>
            <a:r>
              <a:rPr lang="en-US" sz="2200" kern="0" dirty="0" smtClean="0">
                <a:solidFill>
                  <a:srgbClr val="000000"/>
                </a:solidFill>
              </a:rPr>
              <a:t>: </a:t>
            </a:r>
          </a:p>
          <a:p>
            <a:pPr lvl="1" indent="-207363">
              <a:lnSpc>
                <a:spcPct val="120000"/>
              </a:lnSpc>
              <a:spcAft>
                <a:spcPts val="544"/>
              </a:spcAft>
              <a:buFontTx/>
              <a:buChar char="-"/>
            </a:pPr>
            <a:r>
              <a:rPr lang="en-US" kern="0" dirty="0" smtClean="0">
                <a:solidFill>
                  <a:srgbClr val="000000"/>
                </a:solidFill>
              </a:rPr>
              <a:t>Cutoff Frequency 400 Hz</a:t>
            </a:r>
          </a:p>
          <a:p>
            <a:pPr indent="-259204">
              <a:lnSpc>
                <a:spcPct val="120000"/>
              </a:lnSpc>
              <a:spcAft>
                <a:spcPts val="544"/>
              </a:spcAft>
              <a:buFontTx/>
              <a:buChar char="-"/>
            </a:pPr>
            <a:r>
              <a:rPr lang="en-US" sz="2200" kern="0" dirty="0" err="1" smtClean="0">
                <a:solidFill>
                  <a:srgbClr val="000000"/>
                </a:solidFill>
              </a:rPr>
              <a:t>Bandpass</a:t>
            </a:r>
            <a:r>
              <a:rPr lang="en-US" sz="2200" kern="0" dirty="0" smtClean="0">
                <a:solidFill>
                  <a:srgbClr val="000000"/>
                </a:solidFill>
              </a:rPr>
              <a:t>:</a:t>
            </a:r>
          </a:p>
          <a:p>
            <a:pPr lvl="1" indent="-207363">
              <a:lnSpc>
                <a:spcPct val="120000"/>
              </a:lnSpc>
              <a:spcAft>
                <a:spcPts val="544"/>
              </a:spcAft>
              <a:buFontTx/>
              <a:buChar char="-"/>
            </a:pPr>
            <a:r>
              <a:rPr lang="en-US" kern="0" dirty="0" smtClean="0">
                <a:solidFill>
                  <a:srgbClr val="000000"/>
                </a:solidFill>
              </a:rPr>
              <a:t>Low cutoff frequency: 450</a:t>
            </a:r>
          </a:p>
          <a:p>
            <a:pPr lvl="1" indent="-207363">
              <a:lnSpc>
                <a:spcPct val="120000"/>
              </a:lnSpc>
              <a:spcAft>
                <a:spcPts val="544"/>
              </a:spcAft>
              <a:buFontTx/>
              <a:buChar char="-"/>
            </a:pPr>
            <a:r>
              <a:rPr lang="en-US" kern="0" dirty="0" smtClean="0">
                <a:solidFill>
                  <a:srgbClr val="000000"/>
                </a:solidFill>
              </a:rPr>
              <a:t>High cutoff frequency: 2500</a:t>
            </a:r>
          </a:p>
          <a:p>
            <a:pPr indent="-259204">
              <a:lnSpc>
                <a:spcPct val="120000"/>
              </a:lnSpc>
              <a:spcAft>
                <a:spcPts val="544"/>
              </a:spcAft>
              <a:buFontTx/>
              <a:buChar char="-"/>
            </a:pPr>
            <a:r>
              <a:rPr lang="en-US" sz="2200" kern="0" dirty="0" err="1" smtClean="0">
                <a:solidFill>
                  <a:srgbClr val="000000"/>
                </a:solidFill>
              </a:rPr>
              <a:t>Bandpass</a:t>
            </a:r>
            <a:r>
              <a:rPr lang="en-US" sz="2200" kern="0" dirty="0" smtClean="0">
                <a:solidFill>
                  <a:srgbClr val="000000"/>
                </a:solidFill>
              </a:rPr>
              <a:t>:</a:t>
            </a:r>
          </a:p>
          <a:p>
            <a:pPr lvl="1" indent="-207363">
              <a:lnSpc>
                <a:spcPct val="120000"/>
              </a:lnSpc>
              <a:spcAft>
                <a:spcPts val="544"/>
              </a:spcAft>
              <a:buFontTx/>
              <a:buChar char="-"/>
            </a:pPr>
            <a:r>
              <a:rPr lang="en-US" kern="0" dirty="0" smtClean="0">
                <a:solidFill>
                  <a:srgbClr val="000000"/>
                </a:solidFill>
              </a:rPr>
              <a:t>Low cutoff frequency: 3000</a:t>
            </a:r>
            <a:endParaRPr lang="en-US" sz="2500" kern="0" dirty="0" smtClean="0">
              <a:solidFill>
                <a:srgbClr val="000000"/>
              </a:solidFill>
            </a:endParaRPr>
          </a:p>
          <a:p>
            <a:pPr lvl="1" indent="-207363">
              <a:lnSpc>
                <a:spcPct val="120000"/>
              </a:lnSpc>
              <a:spcAft>
                <a:spcPts val="544"/>
              </a:spcAft>
              <a:buFontTx/>
              <a:buChar char="-"/>
            </a:pPr>
            <a:r>
              <a:rPr lang="en-US" kern="0" dirty="0" smtClean="0">
                <a:solidFill>
                  <a:srgbClr val="000000"/>
                </a:solidFill>
              </a:rPr>
              <a:t>High cutoff frequency: 10000</a:t>
            </a:r>
          </a:p>
          <a:p>
            <a:pPr marL="673930" lvl="1" indent="-259204" defTabSz="414726" fontAlgn="base" hangingPunct="0">
              <a:lnSpc>
                <a:spcPct val="120000"/>
              </a:lnSpc>
              <a:spcBef>
                <a:spcPct val="0"/>
              </a:spcBef>
              <a:spcAft>
                <a:spcPts val="544"/>
              </a:spcAft>
              <a:buClr>
                <a:srgbClr val="000000"/>
              </a:buClr>
              <a:buSzPct val="100000"/>
              <a:defRPr/>
            </a:pPr>
            <a:endParaRPr lang="en-US" sz="2200" kern="0" dirty="0" smtClean="0">
              <a:solidFill>
                <a:srgbClr val="000000"/>
              </a:solidFill>
            </a:endParaRPr>
          </a:p>
          <a:p>
            <a:pPr marL="673930" lvl="1" indent="-259204" defTabSz="414726" fontAlgn="base" hangingPunct="0">
              <a:lnSpc>
                <a:spcPct val="120000"/>
              </a:lnSpc>
              <a:spcBef>
                <a:spcPct val="0"/>
              </a:spcBef>
              <a:spcAft>
                <a:spcPts val="544"/>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p:txBody>
      </p:sp>
      <p:sp>
        <p:nvSpPr>
          <p:cNvPr id="10" name="Content Placeholder 7"/>
          <p:cNvSpPr txBox="1">
            <a:spLocks/>
          </p:cNvSpPr>
          <p:nvPr/>
        </p:nvSpPr>
        <p:spPr bwMode="auto">
          <a:xfrm>
            <a:off x="217440" y="3774636"/>
            <a:ext cx="2833920" cy="1728181"/>
          </a:xfrm>
          <a:prstGeom prst="rect">
            <a:avLst/>
          </a:prstGeom>
          <a:noFill/>
          <a:ln w="9525">
            <a:noFill/>
            <a:round/>
            <a:headEnd/>
            <a:tailEnd/>
          </a:ln>
          <a:effectLst/>
        </p:spPr>
        <p:txBody>
          <a:bodyPr vert="horz" wrap="square" lIns="0" tIns="25602" rIns="0" bIns="0" numCol="1" anchor="t" anchorCtr="0" compatLnSpc="1">
            <a:prstTxWarp prst="textNoShape">
              <a:avLst/>
            </a:prstTxWarp>
            <a:normAutofit fontScale="70000" lnSpcReduction="20000"/>
          </a:bodyPr>
          <a:lstStyle/>
          <a:p>
            <a:pPr marL="311045" indent="-311045" defTabSz="414726" fontAlgn="base" hangingPunct="0">
              <a:lnSpc>
                <a:spcPct val="93000"/>
              </a:lnSpc>
              <a:spcBef>
                <a:spcPct val="0"/>
              </a:spcBef>
              <a:spcAft>
                <a:spcPts val="1293"/>
              </a:spcAft>
              <a:buClr>
                <a:srgbClr val="000000"/>
              </a:buClr>
              <a:buSzPct val="100000"/>
              <a:defRPr/>
            </a:pPr>
            <a:r>
              <a:rPr lang="en-US" sz="2500" b="1" i="1" kern="0" dirty="0" smtClean="0">
                <a:solidFill>
                  <a:srgbClr val="000000"/>
                </a:solidFill>
              </a:rPr>
              <a:t>DAQ Assistant 1: </a:t>
            </a:r>
          </a:p>
          <a:p>
            <a:pPr marL="311045" indent="-311045">
              <a:spcAft>
                <a:spcPts val="1293"/>
              </a:spcAft>
              <a:buFontTx/>
              <a:buChar char="-"/>
            </a:pPr>
            <a:r>
              <a:rPr lang="en-US" sz="2500" kern="0" dirty="0" smtClean="0">
                <a:solidFill>
                  <a:srgbClr val="000000"/>
                </a:solidFill>
              </a:rPr>
              <a:t>Input &gt;&gt;Voltage</a:t>
            </a:r>
          </a:p>
          <a:p>
            <a:pPr lvl="1" indent="-207363">
              <a:spcAft>
                <a:spcPts val="771"/>
              </a:spcAft>
              <a:buFontTx/>
              <a:buChar char="-"/>
            </a:pPr>
            <a:r>
              <a:rPr lang="en-US" kern="0" dirty="0" smtClean="0">
                <a:solidFill>
                  <a:srgbClr val="000000"/>
                </a:solidFill>
              </a:rPr>
              <a:t>Signal Input Range: -2 to 2 V</a:t>
            </a:r>
          </a:p>
          <a:p>
            <a:pPr lvl="1" indent="-207363">
              <a:spcAft>
                <a:spcPts val="771"/>
              </a:spcAft>
              <a:buFontTx/>
              <a:buChar char="-"/>
            </a:pPr>
            <a:r>
              <a:rPr lang="en-US" kern="0" dirty="0" smtClean="0">
                <a:solidFill>
                  <a:srgbClr val="000000"/>
                </a:solidFill>
              </a:rPr>
              <a:t>Acquisition Mode: Continuous</a:t>
            </a:r>
          </a:p>
          <a:p>
            <a:pPr lvl="1" indent="-207363">
              <a:spcAft>
                <a:spcPts val="771"/>
              </a:spcAft>
              <a:buFontTx/>
              <a:buChar char="-"/>
            </a:pPr>
            <a:r>
              <a:rPr lang="en-US" kern="0" dirty="0" smtClean="0">
                <a:solidFill>
                  <a:srgbClr val="000000"/>
                </a:solidFill>
              </a:rPr>
              <a:t>Samples to Read : 20k</a:t>
            </a:r>
          </a:p>
          <a:p>
            <a:pPr lvl="1" indent="-207363">
              <a:spcAft>
                <a:spcPts val="771"/>
              </a:spcAft>
              <a:buFontTx/>
              <a:buChar char="-"/>
            </a:pPr>
            <a:r>
              <a:rPr lang="en-US" kern="0" dirty="0" smtClean="0">
                <a:solidFill>
                  <a:srgbClr val="000000"/>
                </a:solidFill>
              </a:rPr>
              <a:t>Rate (Hz): 100k</a:t>
            </a:r>
          </a:p>
        </p:txBody>
      </p:sp>
      <p:sp>
        <p:nvSpPr>
          <p:cNvPr id="11" name="Content Placeholder 7"/>
          <p:cNvSpPr txBox="1">
            <a:spLocks/>
          </p:cNvSpPr>
          <p:nvPr/>
        </p:nvSpPr>
        <p:spPr bwMode="auto">
          <a:xfrm>
            <a:off x="6092640" y="4880672"/>
            <a:ext cx="3051360" cy="691272"/>
          </a:xfrm>
          <a:prstGeom prst="rect">
            <a:avLst/>
          </a:prstGeom>
          <a:noFill/>
          <a:ln w="9525">
            <a:noFill/>
            <a:round/>
            <a:headEnd/>
            <a:tailEnd/>
          </a:ln>
          <a:effectLst/>
        </p:spPr>
        <p:txBody>
          <a:bodyPr vert="horz" wrap="square" lIns="0" tIns="25602" rIns="0" bIns="0" numCol="1" anchor="t" anchorCtr="0" compatLnSpc="1">
            <a:prstTxWarp prst="textNoShape">
              <a:avLst/>
            </a:prstTxWarp>
            <a:normAutofit fontScale="62500" lnSpcReduction="20000"/>
          </a:bodyPr>
          <a:lstStyle/>
          <a:p>
            <a:pPr marL="311045" indent="-311045" defTabSz="414726" fontAlgn="base" hangingPunct="0">
              <a:lnSpc>
                <a:spcPct val="120000"/>
              </a:lnSpc>
              <a:spcBef>
                <a:spcPct val="0"/>
              </a:spcBef>
              <a:spcAft>
                <a:spcPts val="544"/>
              </a:spcAft>
              <a:buClr>
                <a:srgbClr val="000000"/>
              </a:buClr>
              <a:buSzPct val="100000"/>
              <a:defRPr/>
            </a:pPr>
            <a:r>
              <a:rPr lang="en-US" sz="2500" b="1" i="1" kern="0" dirty="0" smtClean="0">
                <a:solidFill>
                  <a:srgbClr val="000000"/>
                </a:solidFill>
              </a:rPr>
              <a:t>Spectral Measurements</a:t>
            </a:r>
          </a:p>
          <a:p>
            <a:pPr marL="311045" indent="-311045" defTabSz="414726" fontAlgn="base" hangingPunct="0">
              <a:lnSpc>
                <a:spcPct val="120000"/>
              </a:lnSpc>
              <a:spcBef>
                <a:spcPct val="0"/>
              </a:spcBef>
              <a:spcAft>
                <a:spcPts val="544"/>
              </a:spcAft>
              <a:buClr>
                <a:srgbClr val="000000"/>
              </a:buClr>
              <a:buSzPct val="100000"/>
              <a:defRPr/>
            </a:pPr>
            <a:r>
              <a:rPr lang="en-US" sz="2500" kern="0" dirty="0" smtClean="0">
                <a:solidFill>
                  <a:srgbClr val="000000"/>
                </a:solidFill>
              </a:rPr>
              <a:t> - Power Spectrum</a:t>
            </a:r>
          </a:p>
          <a:p>
            <a:pPr marL="673930" lvl="1" indent="-259204" defTabSz="414726" fontAlgn="base" hangingPunct="0">
              <a:lnSpc>
                <a:spcPct val="93000"/>
              </a:lnSpc>
              <a:spcBef>
                <a:spcPct val="0"/>
              </a:spcBef>
              <a:spcAft>
                <a:spcPts val="1032"/>
              </a:spcAft>
              <a:buClr>
                <a:srgbClr val="000000"/>
              </a:buClr>
              <a:buSzPct val="100000"/>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a:p>
            <a:pPr marL="673930" lvl="1" indent="-259204" defTabSz="414726" fontAlgn="base" hangingPunct="0">
              <a:lnSpc>
                <a:spcPct val="93000"/>
              </a:lnSpc>
              <a:spcBef>
                <a:spcPct val="0"/>
              </a:spcBef>
              <a:spcAft>
                <a:spcPts val="1032"/>
              </a:spcAft>
              <a:buClr>
                <a:srgbClr val="000000"/>
              </a:buClr>
              <a:buSzPct val="100000"/>
              <a:buFontTx/>
              <a:buChar char="-"/>
              <a:defRPr/>
            </a:pPr>
            <a:endParaRPr lang="en-US" sz="2200" kern="0" dirty="0" smtClean="0">
              <a:solidFill>
                <a:srgbClr val="000000"/>
              </a:solidFill>
            </a:endParaRPr>
          </a:p>
        </p:txBody>
      </p:sp>
      <p:sp>
        <p:nvSpPr>
          <p:cNvPr id="12" name="Content Placeholder 7"/>
          <p:cNvSpPr txBox="1">
            <a:spLocks/>
          </p:cNvSpPr>
          <p:nvPr/>
        </p:nvSpPr>
        <p:spPr bwMode="auto">
          <a:xfrm>
            <a:off x="3120480" y="3774636"/>
            <a:ext cx="2833920" cy="2073818"/>
          </a:xfrm>
          <a:prstGeom prst="rect">
            <a:avLst/>
          </a:prstGeom>
          <a:noFill/>
          <a:ln w="9525">
            <a:noFill/>
            <a:round/>
            <a:headEnd/>
            <a:tailEnd/>
          </a:ln>
          <a:effectLst/>
        </p:spPr>
        <p:txBody>
          <a:bodyPr vert="horz" wrap="square" lIns="0" tIns="25602" rIns="0" bIns="0" numCol="1" anchor="t" anchorCtr="0" compatLnSpc="1">
            <a:prstTxWarp prst="textNoShape">
              <a:avLst/>
            </a:prstTxWarp>
            <a:normAutofit fontScale="55000" lnSpcReduction="20000"/>
          </a:bodyPr>
          <a:lstStyle/>
          <a:p>
            <a:pPr marL="311045" indent="-311045" defTabSz="414726" fontAlgn="base" hangingPunct="0">
              <a:lnSpc>
                <a:spcPct val="93000"/>
              </a:lnSpc>
              <a:spcBef>
                <a:spcPct val="0"/>
              </a:spcBef>
              <a:spcAft>
                <a:spcPts val="1293"/>
              </a:spcAft>
              <a:buClr>
                <a:srgbClr val="000000"/>
              </a:buClr>
              <a:buSzPct val="100000"/>
              <a:defRPr/>
            </a:pPr>
            <a:r>
              <a:rPr lang="en-US" sz="2600" b="1" i="1" kern="0" dirty="0" smtClean="0">
                <a:solidFill>
                  <a:srgbClr val="000000"/>
                </a:solidFill>
              </a:rPr>
              <a:t>Simulate Signal </a:t>
            </a:r>
          </a:p>
          <a:p>
            <a:pPr marL="311045" indent="-311045" defTabSz="414726" fontAlgn="base" hangingPunct="0">
              <a:lnSpc>
                <a:spcPct val="93000"/>
              </a:lnSpc>
              <a:spcBef>
                <a:spcPct val="0"/>
              </a:spcBef>
              <a:spcAft>
                <a:spcPts val="1293"/>
              </a:spcAft>
              <a:buClr>
                <a:srgbClr val="000000"/>
              </a:buClr>
              <a:buSzPct val="100000"/>
              <a:buFontTx/>
              <a:buChar char="-"/>
              <a:defRPr/>
            </a:pPr>
            <a:r>
              <a:rPr lang="en-US" sz="2500" kern="0" dirty="0" smtClean="0">
                <a:solidFill>
                  <a:srgbClr val="000000"/>
                </a:solidFill>
              </a:rPr>
              <a:t>Add Noise</a:t>
            </a:r>
          </a:p>
          <a:p>
            <a:pPr marL="311045" indent="-311045" defTabSz="414726" fontAlgn="base" hangingPunct="0">
              <a:lnSpc>
                <a:spcPct val="93000"/>
              </a:lnSpc>
              <a:spcBef>
                <a:spcPct val="0"/>
              </a:spcBef>
              <a:spcAft>
                <a:spcPts val="1293"/>
              </a:spcAft>
              <a:buClr>
                <a:srgbClr val="000000"/>
              </a:buClr>
              <a:buSzPct val="100000"/>
              <a:buFontTx/>
              <a:buChar char="-"/>
              <a:defRPr/>
            </a:pPr>
            <a:r>
              <a:rPr lang="en-US" sz="2500" kern="0" dirty="0" smtClean="0">
                <a:solidFill>
                  <a:srgbClr val="000000"/>
                </a:solidFill>
              </a:rPr>
              <a:t>Amplitude: 0</a:t>
            </a:r>
          </a:p>
          <a:p>
            <a:pPr marL="311045" indent="-311045" defTabSz="414726" fontAlgn="base" hangingPunct="0">
              <a:lnSpc>
                <a:spcPct val="93000"/>
              </a:lnSpc>
              <a:spcBef>
                <a:spcPct val="0"/>
              </a:spcBef>
              <a:spcAft>
                <a:spcPts val="1293"/>
              </a:spcAft>
              <a:buClr>
                <a:srgbClr val="000000"/>
              </a:buClr>
              <a:buSzPct val="100000"/>
              <a:buFontTx/>
              <a:buChar char="-"/>
              <a:defRPr/>
            </a:pPr>
            <a:r>
              <a:rPr lang="en-US" sz="2500" kern="0" dirty="0" smtClean="0">
                <a:solidFill>
                  <a:srgbClr val="000000"/>
                </a:solidFill>
              </a:rPr>
              <a:t>Noise Amplitude: 0.6</a:t>
            </a:r>
          </a:p>
          <a:p>
            <a:pPr marL="311045" indent="-311045" defTabSz="414726" fontAlgn="base" hangingPunct="0">
              <a:lnSpc>
                <a:spcPct val="93000"/>
              </a:lnSpc>
              <a:spcBef>
                <a:spcPct val="0"/>
              </a:spcBef>
              <a:spcAft>
                <a:spcPts val="1293"/>
              </a:spcAft>
              <a:buClr>
                <a:srgbClr val="000000"/>
              </a:buClr>
              <a:buSzPct val="100000"/>
              <a:buFontTx/>
              <a:buChar char="-"/>
              <a:defRPr/>
            </a:pPr>
            <a:r>
              <a:rPr lang="en-US" sz="2500" kern="0" dirty="0" smtClean="0">
                <a:solidFill>
                  <a:srgbClr val="000000"/>
                </a:solidFill>
              </a:rPr>
              <a:t>Sampling Rate: 100,000</a:t>
            </a:r>
          </a:p>
          <a:p>
            <a:pPr marL="311045" indent="-311045" defTabSz="414726" fontAlgn="base" hangingPunct="0">
              <a:lnSpc>
                <a:spcPct val="93000"/>
              </a:lnSpc>
              <a:spcBef>
                <a:spcPct val="0"/>
              </a:spcBef>
              <a:spcAft>
                <a:spcPts val="1293"/>
              </a:spcAft>
              <a:buClr>
                <a:srgbClr val="000000"/>
              </a:buClr>
              <a:buSzPct val="100000"/>
              <a:buFontTx/>
              <a:buChar char="-"/>
              <a:defRPr/>
            </a:pPr>
            <a:r>
              <a:rPr lang="en-US" sz="2500" kern="0" dirty="0" smtClean="0">
                <a:solidFill>
                  <a:srgbClr val="000000"/>
                </a:solidFill>
              </a:rPr>
              <a:t>Number of Samples: 20,000 </a:t>
            </a:r>
          </a:p>
          <a:p>
            <a:pPr marL="311045" indent="-311045" defTabSz="414726" fontAlgn="base" hangingPunct="0">
              <a:lnSpc>
                <a:spcPct val="93000"/>
              </a:lnSpc>
              <a:spcBef>
                <a:spcPct val="0"/>
              </a:spcBef>
              <a:spcAft>
                <a:spcPts val="1293"/>
              </a:spcAft>
              <a:buClr>
                <a:srgbClr val="000000"/>
              </a:buClr>
              <a:buSzPct val="100000"/>
              <a:buFontTx/>
              <a:buChar char="-"/>
              <a:defRPr/>
            </a:pPr>
            <a:endParaRPr lang="en-US" sz="2500" kern="0" dirty="0" smtClean="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Completed Audio Equalizer</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Font typeface="Arial" pitchFamily="34" charset="0"/>
              <a:buChar char="•"/>
            </a:pPr>
            <a:r>
              <a:rPr lang="en-US" dirty="0" smtClean="0"/>
              <a:t>Study for CLAD </a:t>
            </a:r>
          </a:p>
          <a:p>
            <a:pPr>
              <a:buFont typeface="Arial" pitchFamily="34" charset="0"/>
              <a:buChar char="•"/>
            </a:pPr>
            <a:endParaRPr lang="en-US" dirty="0" smtClean="0"/>
          </a:p>
          <a:p>
            <a:pPr>
              <a:buFont typeface="Arial" pitchFamily="34" charset="0"/>
              <a:buChar char="•"/>
            </a:pPr>
            <a:r>
              <a:rPr lang="en-US" dirty="0" smtClean="0"/>
              <a:t>Go to ni.com/duke for CLAD Review Resources</a:t>
            </a:r>
          </a:p>
          <a:p>
            <a:pPr lvl="1">
              <a:buFont typeface="Arial" pitchFamily="34" charset="0"/>
              <a:buChar char="•"/>
            </a:pPr>
            <a:r>
              <a:rPr lang="en-US" dirty="0" smtClean="0"/>
              <a:t>Take the practice exams</a:t>
            </a:r>
          </a:p>
          <a:p>
            <a:pPr lvl="1">
              <a:buFont typeface="Arial" pitchFamily="34" charset="0"/>
              <a:buChar char="•"/>
            </a:pPr>
            <a:r>
              <a:rPr lang="en-US" dirty="0" smtClean="0"/>
              <a:t>Review the </a:t>
            </a:r>
            <a:r>
              <a:rPr lang="en-US" smtClean="0"/>
              <a:t>Study Guide</a:t>
            </a:r>
            <a:endParaRPr lang="en-US" dirty="0"/>
          </a:p>
        </p:txBody>
      </p:sp>
      <p:sp>
        <p:nvSpPr>
          <p:cNvPr id="7" name="Rectangle 5"/>
          <p:cNvSpPr>
            <a:spLocks noGrp="1" noChangeArrowheads="1"/>
          </p:cNvSpPr>
          <p:nvPr>
            <p:ph type="title"/>
          </p:nvPr>
        </p:nvSpPr>
        <p:spPr bwMode="auto">
          <a:prstGeom prst="rect">
            <a:avLst/>
          </a:prstGeom>
          <a:noFill/>
          <a:ln w="9360">
            <a:noFill/>
            <a:miter lim="800000"/>
            <a:headEnd/>
            <a:tailEnd/>
          </a:ln>
          <a:effectLst/>
        </p:spPr>
        <p:txBody>
          <a:bodyPr lIns="82945" tIns="82945" rIns="82945" bIns="41473" anchor="ctr"/>
          <a:lstStyle/>
          <a:p>
            <a:pPr algn="l">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Homework</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type="body" idx="4294967295"/>
          </p:nvPr>
        </p:nvSpPr>
        <p:spPr>
          <a:xfrm>
            <a:off x="456481" y="1219200"/>
            <a:ext cx="8228160" cy="4876800"/>
          </a:xfrm>
          <a:ln/>
        </p:spPr>
        <p:txBody>
          <a:bodyPr/>
          <a:lstStyle/>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Review </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Data Acquisition</a:t>
            </a:r>
          </a:p>
          <a:p>
            <a:pPr marL="754571" lvl="1"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600" dirty="0" smtClean="0"/>
              <a:t>MAX</a:t>
            </a:r>
          </a:p>
          <a:p>
            <a:pPr marL="754571" lvl="1"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600" dirty="0" smtClean="0"/>
              <a:t>DAQ Assistant Express VI</a:t>
            </a:r>
          </a:p>
          <a:p>
            <a:pPr marL="754571" lvl="1"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600" dirty="0" err="1" smtClean="0"/>
              <a:t>DAQmx</a:t>
            </a:r>
            <a:r>
              <a:rPr lang="en-US" sz="1600" dirty="0" smtClean="0"/>
              <a:t> API</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Create Task</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Configure Task</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Configure Trigger</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Start Task</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Read/Write </a:t>
            </a:r>
          </a:p>
          <a:p>
            <a:pPr marL="1117456" lvl="2"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300" dirty="0" smtClean="0"/>
              <a:t>Close Task</a:t>
            </a:r>
          </a:p>
          <a:p>
            <a:pPr marL="754571" lvl="1"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1600" dirty="0" smtClean="0"/>
              <a:t>Sampling Mode, Rate and Size</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err="1" smtClean="0"/>
              <a:t>myDAQ</a:t>
            </a:r>
            <a:r>
              <a:rPr lang="en-US" sz="2400" dirty="0" smtClean="0"/>
              <a:t> Activity</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3200" dirty="0" smtClean="0"/>
              <a:t>True or False?</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32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3200" dirty="0" smtClean="0"/>
              <a:t>Automatic error handling is disabled by wiring the error input terminal.</a:t>
            </a:r>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32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32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6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32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3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Data Acquisition (DAQ)</a:t>
            </a:r>
            <a:endParaRPr lang="en-US" sz="3600" i="1" kern="0" dirty="0">
              <a:solidFill>
                <a:srgbClr val="0084D1"/>
              </a:solidFill>
              <a:latin typeface="Cambria" pitchFamily="16" charset="0"/>
            </a:endParaRPr>
          </a:p>
        </p:txBody>
      </p:sp>
      <p:sp>
        <p:nvSpPr>
          <p:cNvPr id="304131" name="Rectangle 16"/>
          <p:cNvSpPr>
            <a:spLocks noGrp="1" noChangeArrowheads="1"/>
          </p:cNvSpPr>
          <p:nvPr>
            <p:ph idx="1"/>
          </p:nvPr>
        </p:nvSpPr>
        <p:spPr/>
        <p:txBody>
          <a:bodyPr/>
          <a:lstStyle/>
          <a:p>
            <a:pPr marL="514297" lvl="1" indent="-514297">
              <a:buFont typeface="Arial Narrow" pitchFamily="34" charset="0"/>
              <a:buAutoNum type="arabicPeriod"/>
            </a:pPr>
            <a:r>
              <a:rPr lang="en-US" dirty="0" smtClean="0"/>
              <a:t>Signal</a:t>
            </a:r>
          </a:p>
          <a:p>
            <a:pPr marL="514297" lvl="1" indent="-514297">
              <a:buFont typeface="Arial Narrow" pitchFamily="34" charset="0"/>
              <a:buAutoNum type="arabicPeriod"/>
            </a:pPr>
            <a:r>
              <a:rPr lang="en-US" dirty="0" smtClean="0"/>
              <a:t>Terminal Block</a:t>
            </a:r>
          </a:p>
          <a:p>
            <a:pPr marL="514297" lvl="1" indent="-514297">
              <a:buFont typeface="Arial Narrow" pitchFamily="34" charset="0"/>
              <a:buAutoNum type="arabicPeriod"/>
            </a:pPr>
            <a:r>
              <a:rPr lang="en-US" dirty="0" smtClean="0"/>
              <a:t>Cable</a:t>
            </a:r>
          </a:p>
          <a:p>
            <a:pPr marL="514297" lvl="1" indent="-514297">
              <a:buFont typeface="Arial Narrow" pitchFamily="34" charset="0"/>
              <a:buAutoNum type="arabicPeriod"/>
            </a:pPr>
            <a:r>
              <a:rPr lang="en-US" dirty="0" smtClean="0"/>
              <a:t>DAQ Device</a:t>
            </a:r>
          </a:p>
          <a:p>
            <a:pPr marL="514297" lvl="1" indent="-514297">
              <a:buFont typeface="Arial Narrow" pitchFamily="34" charset="0"/>
              <a:buAutoNum type="arabicPeriod"/>
            </a:pPr>
            <a:r>
              <a:rPr lang="en-US" b="1" dirty="0" smtClean="0"/>
              <a:t>Computer</a:t>
            </a:r>
          </a:p>
        </p:txBody>
      </p:sp>
      <p:sp>
        <p:nvSpPr>
          <p:cNvPr id="304132"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F4271618-AC95-454E-BB88-E2E673C2027B}" type="slidenum">
              <a:rPr lang="en-US" b="1">
                <a:solidFill>
                  <a:srgbClr val="FFFFFF"/>
                </a:solidFill>
              </a:rPr>
              <a:pPr algn="ctr" eaLnBrk="0" hangingPunct="0"/>
              <a:t>4</a:t>
            </a:fld>
            <a:endParaRPr lang="en-US" b="1">
              <a:solidFill>
                <a:srgbClr val="FFFFFF"/>
              </a:solidFill>
            </a:endParaRPr>
          </a:p>
        </p:txBody>
      </p:sp>
      <p:pic>
        <p:nvPicPr>
          <p:cNvPr id="304133" name="Picture 14" descr="daq to pc Slide.jpg"/>
          <p:cNvPicPr>
            <a:picLocks noChangeAspect="1" noChangeArrowheads="1"/>
          </p:cNvPicPr>
          <p:nvPr/>
        </p:nvPicPr>
        <p:blipFill>
          <a:blip r:embed="rId3" cstate="print"/>
          <a:srcRect/>
          <a:stretch>
            <a:fillRect/>
          </a:stretch>
        </p:blipFill>
        <p:spPr bwMode="auto">
          <a:xfrm>
            <a:off x="3276601" y="1127126"/>
            <a:ext cx="5534025" cy="4968875"/>
          </a:xfrm>
          <a:prstGeom prst="rect">
            <a:avLst/>
          </a:prstGeom>
          <a:noFill/>
          <a:ln w="9525">
            <a:noFill/>
            <a:miter lim="800000"/>
            <a:headEnd/>
            <a:tailEnd/>
          </a:ln>
        </p:spPr>
      </p:pic>
      <p:sp>
        <p:nvSpPr>
          <p:cNvPr id="304134" name="Rounded Rectangle 6"/>
          <p:cNvSpPr>
            <a:spLocks noChangeArrowheads="1"/>
          </p:cNvSpPr>
          <p:nvPr/>
        </p:nvSpPr>
        <p:spPr bwMode="auto">
          <a:xfrm>
            <a:off x="5181600" y="3886200"/>
            <a:ext cx="3810000" cy="2286000"/>
          </a:xfrm>
          <a:prstGeom prst="roundRect">
            <a:avLst>
              <a:gd name="adj" fmla="val 16667"/>
            </a:avLst>
          </a:prstGeom>
          <a:noFill/>
          <a:ln w="38100" algn="ctr">
            <a:solidFill>
              <a:srgbClr val="FF0000"/>
            </a:solidFill>
            <a:round/>
            <a:headEnd type="none" w="sm" len="sm"/>
            <a:tailEnd type="none" w="sm" len="sm"/>
          </a:ln>
        </p:spPr>
        <p:txBody>
          <a:bodyPr wrap="none" lIns="91430" tIns="45715" rIns="91430" bIns="45715" anchor="ctr"/>
          <a:lstStyle/>
          <a:p>
            <a:pPr algn="ctr" eaLnBrk="0" hangingPunct="0"/>
            <a:endParaRPr lang="en-US" b="1">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3300" name="Picture 4" descr="http://sp.life123.com/bm.pix/headphone-3.s600x600.jpg"/>
          <p:cNvPicPr>
            <a:picLocks noChangeAspect="1" noChangeArrowheads="1"/>
          </p:cNvPicPr>
          <p:nvPr/>
        </p:nvPicPr>
        <p:blipFill>
          <a:blip r:embed="rId3" cstate="print"/>
          <a:srcRect/>
          <a:stretch>
            <a:fillRect/>
          </a:stretch>
        </p:blipFill>
        <p:spPr bwMode="auto">
          <a:xfrm flipH="1">
            <a:off x="2160088" y="1908201"/>
            <a:ext cx="1802312" cy="1797308"/>
          </a:xfrm>
          <a:prstGeom prst="rect">
            <a:avLst/>
          </a:prstGeom>
          <a:noFill/>
        </p:spPr>
      </p:pic>
      <p:pic>
        <p:nvPicPr>
          <p:cNvPr id="183298" name="Picture 2" descr="http://bindapple.com/wp-content/uploads/2009/11/apple-ipod-nano2.jpg"/>
          <p:cNvPicPr>
            <a:picLocks noChangeAspect="1" noChangeArrowheads="1"/>
          </p:cNvPicPr>
          <p:nvPr/>
        </p:nvPicPr>
        <p:blipFill>
          <a:blip r:embed="rId4" cstate="print"/>
          <a:srcRect l="16292" t="4000" r="13708" b="4000"/>
          <a:stretch>
            <a:fillRect/>
          </a:stretch>
        </p:blipFill>
        <p:spPr bwMode="auto">
          <a:xfrm>
            <a:off x="228600" y="3152491"/>
            <a:ext cx="2051061" cy="2695963"/>
          </a:xfrm>
          <a:prstGeom prst="rect">
            <a:avLst/>
          </a:prstGeom>
          <a:noFill/>
        </p:spPr>
      </p:pic>
      <p:sp>
        <p:nvSpPr>
          <p:cNvPr id="9"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Data Acquisition (DAQ) with </a:t>
            </a:r>
            <a:r>
              <a:rPr lang="en-US" sz="3600" i="1" kern="0" dirty="0" err="1" smtClean="0">
                <a:solidFill>
                  <a:srgbClr val="0084D1"/>
                </a:solidFill>
                <a:latin typeface="Cambria" pitchFamily="16" charset="0"/>
              </a:rPr>
              <a:t>myDAQ</a:t>
            </a:r>
            <a:endParaRPr lang="en-US" sz="3600" i="1" kern="0" dirty="0">
              <a:solidFill>
                <a:srgbClr val="0084D1"/>
              </a:solidFill>
              <a:latin typeface="Cambria" pitchFamily="16" charset="0"/>
            </a:endParaRPr>
          </a:p>
        </p:txBody>
      </p:sp>
      <p:sp>
        <p:nvSpPr>
          <p:cNvPr id="304131" name="Rectangle 16"/>
          <p:cNvSpPr>
            <a:spLocks noGrp="1" noChangeArrowheads="1"/>
          </p:cNvSpPr>
          <p:nvPr>
            <p:ph idx="1"/>
          </p:nvPr>
        </p:nvSpPr>
        <p:spPr>
          <a:xfrm>
            <a:off x="493920" y="1424309"/>
            <a:ext cx="8363520" cy="622145"/>
          </a:xfrm>
        </p:spPr>
        <p:txBody>
          <a:bodyPr>
            <a:normAutofit/>
          </a:bodyPr>
          <a:lstStyle/>
          <a:p>
            <a:pPr marL="514297" lvl="1" indent="-514297" algn="ctr">
              <a:buFont typeface="Arial Narrow" pitchFamily="34" charset="0"/>
              <a:buAutoNum type="arabicPeriod"/>
            </a:pPr>
            <a:r>
              <a:rPr lang="en-US" dirty="0" smtClean="0"/>
              <a:t>Signal 			  2. </a:t>
            </a:r>
            <a:r>
              <a:rPr lang="en-US" dirty="0" err="1" smtClean="0"/>
              <a:t>myDAQ</a:t>
            </a:r>
            <a:r>
              <a:rPr lang="en-US" dirty="0" smtClean="0"/>
              <a:t> 		  3.Computer</a:t>
            </a:r>
          </a:p>
        </p:txBody>
      </p:sp>
      <p:sp>
        <p:nvSpPr>
          <p:cNvPr id="304132" name="Slide Number Placeholder 3"/>
          <p:cNvSpPr>
            <a:spLocks noGrp="1"/>
          </p:cNvSpPr>
          <p:nvPr>
            <p:ph type="sldNum" idx="12"/>
          </p:nvPr>
        </p:nvSpPr>
        <p:spPr bwMode="auto">
          <a:xfrm>
            <a:off x="7010400" y="6534151"/>
            <a:ext cx="2133600" cy="476250"/>
          </a:xfrm>
          <a:prstGeom prst="rect">
            <a:avLst/>
          </a:prstGeom>
          <a:noFill/>
          <a:ln>
            <a:miter lim="800000"/>
            <a:headEnd/>
            <a:tailEnd/>
          </a:ln>
        </p:spPr>
        <p:txBody>
          <a:bodyPr/>
          <a:lstStyle/>
          <a:p>
            <a:pPr algn="ctr" eaLnBrk="0" hangingPunct="0"/>
            <a:fld id="{F4271618-AC95-454E-BB88-E2E673C2027B}" type="slidenum">
              <a:rPr lang="en-US" b="1">
                <a:solidFill>
                  <a:srgbClr val="FFFFFF"/>
                </a:solidFill>
              </a:rPr>
              <a:pPr algn="ctr" eaLnBrk="0" hangingPunct="0"/>
              <a:t>5</a:t>
            </a:fld>
            <a:endParaRPr lang="en-US" b="1">
              <a:solidFill>
                <a:srgbClr val="FFFFFF"/>
              </a:solidFill>
            </a:endParaRPr>
          </a:p>
        </p:txBody>
      </p:sp>
      <p:pic>
        <p:nvPicPr>
          <p:cNvPr id="13314" name="Picture 2" descr="http://zone.ni.com/cms/images/devzone/tut/image2814162998318871402.jpg"/>
          <p:cNvPicPr>
            <a:picLocks noChangeAspect="1" noChangeArrowheads="1"/>
          </p:cNvPicPr>
          <p:nvPr/>
        </p:nvPicPr>
        <p:blipFill>
          <a:blip r:embed="rId5" cstate="print"/>
          <a:srcRect r="50891"/>
          <a:stretch>
            <a:fillRect/>
          </a:stretch>
        </p:blipFill>
        <p:spPr bwMode="auto">
          <a:xfrm flipV="1">
            <a:off x="3716927" y="2945108"/>
            <a:ext cx="1753632" cy="2765090"/>
          </a:xfrm>
          <a:prstGeom prst="rect">
            <a:avLst/>
          </a:prstGeom>
          <a:noFill/>
        </p:spPr>
      </p:pic>
      <p:pic>
        <p:nvPicPr>
          <p:cNvPr id="11" name="Picture 14" descr="daq to pc Slide.jpg"/>
          <p:cNvPicPr>
            <a:picLocks noChangeAspect="1" noChangeArrowheads="1"/>
          </p:cNvPicPr>
          <p:nvPr/>
        </p:nvPicPr>
        <p:blipFill>
          <a:blip r:embed="rId6" cstate="print"/>
          <a:srcRect l="47139" t="54673"/>
          <a:stretch>
            <a:fillRect/>
          </a:stretch>
        </p:blipFill>
        <p:spPr bwMode="auto">
          <a:xfrm>
            <a:off x="5885280" y="3290745"/>
            <a:ext cx="2925346" cy="2252238"/>
          </a:xfrm>
          <a:prstGeom prst="rect">
            <a:avLst/>
          </a:prstGeom>
          <a:noFill/>
          <a:ln w="9525">
            <a:noFill/>
            <a:miter lim="800000"/>
            <a:headEnd/>
            <a:tailEnd/>
          </a:ln>
        </p:spPr>
      </p:pic>
      <p:pic>
        <p:nvPicPr>
          <p:cNvPr id="12" name="Picture 14" descr="daq to pc Slide.jpg"/>
          <p:cNvPicPr>
            <a:picLocks noChangeAspect="1" noChangeArrowheads="1"/>
          </p:cNvPicPr>
          <p:nvPr/>
        </p:nvPicPr>
        <p:blipFill>
          <a:blip r:embed="rId6" cstate="print"/>
          <a:srcRect t="54005" r="74177" b="24080"/>
          <a:stretch>
            <a:fillRect/>
          </a:stretch>
        </p:blipFill>
        <p:spPr bwMode="auto">
          <a:xfrm>
            <a:off x="413401" y="3337095"/>
            <a:ext cx="1600200" cy="1219327"/>
          </a:xfrm>
          <a:prstGeom prst="rect">
            <a:avLst/>
          </a:prstGeom>
          <a:noFill/>
          <a:ln w="9525">
            <a:noFill/>
            <a:miter lim="800000"/>
            <a:headEnd/>
            <a:tailEnd/>
          </a:ln>
        </p:spPr>
      </p:pic>
      <p:cxnSp>
        <p:nvCxnSpPr>
          <p:cNvPr id="14" name="Straight Connector 13"/>
          <p:cNvCxnSpPr/>
          <p:nvPr/>
        </p:nvCxnSpPr>
        <p:spPr bwMode="auto">
          <a:xfrm flipV="1">
            <a:off x="2209800" y="3886200"/>
            <a:ext cx="1447800" cy="1"/>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19" name="Curved Connector 18"/>
          <p:cNvCxnSpPr>
            <a:stCxn id="13314" idx="0"/>
          </p:cNvCxnSpPr>
          <p:nvPr/>
        </p:nvCxnSpPr>
        <p:spPr bwMode="auto">
          <a:xfrm rot="5400000" flipH="1" flipV="1">
            <a:off x="4755617" y="4511417"/>
            <a:ext cx="1036908" cy="1360656"/>
          </a:xfrm>
          <a:prstGeom prst="curvedConnector4">
            <a:avLst>
              <a:gd name="adj1" fmla="val -20000"/>
              <a:gd name="adj2" fmla="val 82220"/>
            </a:avLst>
          </a:prstGeom>
          <a:solidFill>
            <a:srgbClr val="00B8FF"/>
          </a:solidFill>
          <a:ln w="28575" cap="flat" cmpd="sng" algn="ctr">
            <a:solidFill>
              <a:schemeClr val="tx1"/>
            </a:solidFill>
            <a:prstDash val="solid"/>
            <a:round/>
            <a:headEnd type="none" w="med" len="med"/>
            <a:tailEnd type="none" w="med" len="med"/>
          </a:ln>
          <a:effectLst/>
        </p:spPr>
      </p:cxnSp>
      <p:sp>
        <p:nvSpPr>
          <p:cNvPr id="21" name="TextBox 20"/>
          <p:cNvSpPr txBox="1"/>
          <p:nvPr/>
        </p:nvSpPr>
        <p:spPr>
          <a:xfrm>
            <a:off x="5539680" y="5600096"/>
            <a:ext cx="784920" cy="360755"/>
          </a:xfrm>
          <a:prstGeom prst="rect">
            <a:avLst/>
          </a:prstGeom>
          <a:noFill/>
        </p:spPr>
        <p:txBody>
          <a:bodyPr wrap="square" lIns="82945" tIns="41473" rIns="82945" bIns="41473" rtlCol="0">
            <a:spAutoFit/>
          </a:bodyPr>
          <a:lstStyle/>
          <a:p>
            <a:r>
              <a:rPr lang="en-US" dirty="0" smtClean="0"/>
              <a:t>USB</a:t>
            </a:r>
            <a:endParaRPr lang="en-US" dirty="0"/>
          </a:p>
        </p:txBody>
      </p:sp>
      <p:sp>
        <p:nvSpPr>
          <p:cNvPr id="22" name="TextBox 21"/>
          <p:cNvSpPr txBox="1"/>
          <p:nvPr/>
        </p:nvSpPr>
        <p:spPr>
          <a:xfrm>
            <a:off x="2498400" y="3567254"/>
            <a:ext cx="1006800" cy="637754"/>
          </a:xfrm>
          <a:prstGeom prst="rect">
            <a:avLst/>
          </a:prstGeom>
          <a:noFill/>
        </p:spPr>
        <p:txBody>
          <a:bodyPr wrap="square" lIns="82945" tIns="41473" rIns="82945" bIns="41473" rtlCol="0">
            <a:spAutoFit/>
          </a:bodyPr>
          <a:lstStyle/>
          <a:p>
            <a:r>
              <a:rPr lang="en-US" dirty="0" smtClean="0"/>
              <a:t>3.5mm cable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16" name="Rectangle 20"/>
          <p:cNvSpPr>
            <a:spLocks noGrp="1" noChangeArrowheads="1"/>
          </p:cNvSpPr>
          <p:nvPr>
            <p:ph sz="half" idx="1"/>
          </p:nvPr>
        </p:nvSpPr>
        <p:spPr>
          <a:xfrm>
            <a:off x="228600" y="1295401"/>
            <a:ext cx="7978440" cy="4648200"/>
          </a:xfrm>
        </p:spPr>
        <p:txBody>
          <a:bodyPr rtlCol="0">
            <a:normAutofit fontScale="92500" lnSpcReduction="10000"/>
          </a:bodyPr>
          <a:lstStyle/>
          <a:p>
            <a:pPr lvl="1">
              <a:lnSpc>
                <a:spcPct val="90000"/>
              </a:lnSpc>
              <a:buFont typeface="Arial" pitchFamily="34" charset="0"/>
              <a:buChar char="•"/>
              <a:defRPr/>
            </a:pPr>
            <a:r>
              <a:rPr lang="en-US" dirty="0" smtClean="0"/>
              <a:t>NI-DAQmx</a:t>
            </a:r>
          </a:p>
          <a:p>
            <a:pPr lvl="2">
              <a:lnSpc>
                <a:spcPct val="90000"/>
              </a:lnSpc>
              <a:defRPr/>
            </a:pPr>
            <a:r>
              <a:rPr lang="en-US" dirty="0" smtClean="0"/>
              <a:t>Driver level software</a:t>
            </a:r>
          </a:p>
          <a:p>
            <a:pPr lvl="2">
              <a:lnSpc>
                <a:spcPct val="90000"/>
              </a:lnSpc>
              <a:defRPr/>
            </a:pPr>
            <a:r>
              <a:rPr lang="en-US" dirty="0" smtClean="0"/>
              <a:t>Detects DAQ devices</a:t>
            </a:r>
          </a:p>
          <a:p>
            <a:pPr lvl="2">
              <a:lnSpc>
                <a:spcPct val="90000"/>
              </a:lnSpc>
              <a:defRPr/>
            </a:pPr>
            <a:r>
              <a:rPr lang="en-US" dirty="0" smtClean="0"/>
              <a:t>Installs NI-DAQmx functions in LabVIEW</a:t>
            </a:r>
          </a:p>
          <a:p>
            <a:pPr lvl="1">
              <a:lnSpc>
                <a:spcPct val="90000"/>
              </a:lnSpc>
              <a:buFont typeface="Arial" pitchFamily="34" charset="0"/>
              <a:buChar char="•"/>
              <a:defRPr/>
            </a:pPr>
            <a:endParaRPr lang="en-US" dirty="0" smtClean="0"/>
          </a:p>
          <a:p>
            <a:pPr lvl="1">
              <a:lnSpc>
                <a:spcPct val="90000"/>
              </a:lnSpc>
              <a:buFont typeface="Arial" pitchFamily="34" charset="0"/>
              <a:buChar char="•"/>
              <a:defRPr/>
            </a:pPr>
            <a:r>
              <a:rPr lang="en-US" dirty="0" smtClean="0"/>
              <a:t>Measurement &amp; Automation </a:t>
            </a:r>
            <a:r>
              <a:rPr lang="en-US" dirty="0" smtClean="0"/>
              <a:t>Explorer (“MAX”)</a:t>
            </a:r>
            <a:endParaRPr lang="en-US" dirty="0" smtClean="0"/>
          </a:p>
          <a:p>
            <a:pPr lvl="2">
              <a:lnSpc>
                <a:spcPct val="90000"/>
              </a:lnSpc>
              <a:defRPr/>
            </a:pPr>
            <a:r>
              <a:rPr lang="en-US" dirty="0" smtClean="0"/>
              <a:t>Configure and test DAQ device</a:t>
            </a:r>
          </a:p>
          <a:p>
            <a:pPr lvl="1">
              <a:lnSpc>
                <a:spcPct val="90000"/>
              </a:lnSpc>
              <a:buFont typeface="Arial" pitchFamily="34" charset="0"/>
              <a:buChar char="•"/>
              <a:defRPr/>
            </a:pPr>
            <a:endParaRPr lang="en-US" dirty="0" smtClean="0"/>
          </a:p>
          <a:p>
            <a:pPr lvl="1">
              <a:lnSpc>
                <a:spcPct val="90000"/>
              </a:lnSpc>
              <a:buFont typeface="Arial" pitchFamily="34" charset="0"/>
              <a:buChar char="•"/>
              <a:defRPr/>
            </a:pPr>
            <a:r>
              <a:rPr lang="en-US" dirty="0" smtClean="0"/>
              <a:t>DAQ Assistant</a:t>
            </a:r>
          </a:p>
          <a:p>
            <a:pPr lvl="2">
              <a:lnSpc>
                <a:spcPct val="90000"/>
              </a:lnSpc>
              <a:defRPr/>
            </a:pPr>
            <a:r>
              <a:rPr lang="en-US" dirty="0" smtClean="0"/>
              <a:t>Configurable Express VI used to create a DAQ application</a:t>
            </a:r>
          </a:p>
          <a:p>
            <a:pPr lvl="1">
              <a:lnSpc>
                <a:spcPct val="90000"/>
              </a:lnSpc>
              <a:buFont typeface="Arial" pitchFamily="34" charset="0"/>
              <a:buChar char="•"/>
              <a:defRPr/>
            </a:pPr>
            <a:endParaRPr lang="en-US" dirty="0" smtClean="0"/>
          </a:p>
          <a:p>
            <a:pPr lvl="1">
              <a:lnSpc>
                <a:spcPct val="90000"/>
              </a:lnSpc>
              <a:buFont typeface="Arial" pitchFamily="34" charset="0"/>
              <a:buChar char="•"/>
              <a:defRPr/>
            </a:pPr>
            <a:r>
              <a:rPr lang="en-US" dirty="0" smtClean="0"/>
              <a:t>DAQmx API</a:t>
            </a:r>
          </a:p>
          <a:p>
            <a:pPr lvl="2">
              <a:lnSpc>
                <a:spcPct val="90000"/>
              </a:lnSpc>
              <a:defRPr/>
            </a:pPr>
            <a:r>
              <a:rPr lang="en-US" dirty="0" smtClean="0"/>
              <a:t>Provides a set of VIs to program DAQ applications</a:t>
            </a:r>
          </a:p>
        </p:txBody>
      </p:sp>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Data Acquisition (DAQ): Software</a:t>
            </a:r>
            <a:endParaRPr lang="en-US" sz="3600" i="1" kern="0" dirty="0">
              <a:solidFill>
                <a:srgbClr val="0084D1"/>
              </a:solidFill>
              <a:latin typeface="Cambria" pitchFamily="16" charset="0"/>
            </a:endParaRPr>
          </a:p>
        </p:txBody>
      </p:sp>
      <p:pic>
        <p:nvPicPr>
          <p:cNvPr id="305156" name="Picture 4" descr="loc_bd_daqmx_items-api.bmp"/>
          <p:cNvPicPr>
            <a:picLocks noChangeAspect="1" noChangeArrowheads="1"/>
          </p:cNvPicPr>
          <p:nvPr/>
        </p:nvPicPr>
        <p:blipFill>
          <a:blip r:embed="rId3" cstate="print"/>
          <a:srcRect t="49709"/>
          <a:stretch>
            <a:fillRect/>
          </a:stretch>
        </p:blipFill>
        <p:spPr bwMode="auto">
          <a:xfrm>
            <a:off x="5200650" y="4710823"/>
            <a:ext cx="2495550" cy="699377"/>
          </a:xfrm>
          <a:prstGeom prst="rect">
            <a:avLst/>
          </a:prstGeom>
          <a:noFill/>
          <a:ln w="9525">
            <a:noFill/>
            <a:miter lim="800000"/>
            <a:headEnd/>
            <a:tailEnd/>
          </a:ln>
        </p:spPr>
      </p:pic>
      <p:pic>
        <p:nvPicPr>
          <p:cNvPr id="305157" name="Picture 5" descr="loc_bd_daqmx_items-daq_assistant.bmp"/>
          <p:cNvPicPr>
            <a:picLocks noChangeAspect="1" noChangeArrowheads="1"/>
          </p:cNvPicPr>
          <p:nvPr/>
        </p:nvPicPr>
        <p:blipFill>
          <a:blip r:embed="rId4" cstate="print"/>
          <a:srcRect/>
          <a:stretch>
            <a:fillRect/>
          </a:stretch>
        </p:blipFill>
        <p:spPr bwMode="auto">
          <a:xfrm>
            <a:off x="7217915" y="3276600"/>
            <a:ext cx="1555225" cy="1415255"/>
          </a:xfrm>
          <a:prstGeom prst="rect">
            <a:avLst/>
          </a:prstGeom>
          <a:noFill/>
          <a:ln w="9525">
            <a:noFill/>
            <a:miter lim="800000"/>
            <a:headEnd/>
            <a:tailEnd/>
          </a:ln>
        </p:spPr>
      </p:pic>
      <p:pic>
        <p:nvPicPr>
          <p:cNvPr id="9" name="Picture 4" descr="loc_bd_daqmx_items-api.bmp"/>
          <p:cNvPicPr>
            <a:picLocks noChangeAspect="1" noChangeArrowheads="1"/>
          </p:cNvPicPr>
          <p:nvPr/>
        </p:nvPicPr>
        <p:blipFill>
          <a:blip r:embed="rId3" cstate="print"/>
          <a:srcRect b="50291"/>
          <a:stretch>
            <a:fillRect/>
          </a:stretch>
        </p:blipFill>
        <p:spPr bwMode="auto">
          <a:xfrm>
            <a:off x="2643210" y="4718927"/>
            <a:ext cx="2495550" cy="691273"/>
          </a:xfrm>
          <a:prstGeom prst="rect">
            <a:avLst/>
          </a:prstGeom>
          <a:noFill/>
          <a:ln w="9525">
            <a:noFill/>
            <a:miter lim="800000"/>
            <a:headEnd/>
            <a:tailEnd/>
          </a:ln>
        </p:spPr>
      </p:pic>
      <p:pic>
        <p:nvPicPr>
          <p:cNvPr id="11266" name="Picture 2" descr="http://img.informer.com/icons/png/32/1140/1140027.png"/>
          <p:cNvPicPr>
            <a:picLocks noChangeAspect="1" noChangeArrowheads="1"/>
          </p:cNvPicPr>
          <p:nvPr/>
        </p:nvPicPr>
        <p:blipFill>
          <a:blip r:embed="rId5" cstate="print"/>
          <a:srcRect/>
          <a:stretch>
            <a:fillRect/>
          </a:stretch>
        </p:blipFill>
        <p:spPr bwMode="auto">
          <a:xfrm>
            <a:off x="6416341" y="2667000"/>
            <a:ext cx="898560" cy="898657"/>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Measurement &amp; Automation Explorer</a:t>
            </a:r>
            <a:endParaRPr lang="en-US" sz="3600" i="1" kern="0" dirty="0">
              <a:solidFill>
                <a:srgbClr val="0084D1"/>
              </a:solidFill>
              <a:latin typeface="Cambria" pitchFamily="16" charset="0"/>
            </a:endParaRPr>
          </a:p>
        </p:txBody>
      </p:sp>
      <p:sp>
        <p:nvSpPr>
          <p:cNvPr id="106516" name="Rectangle 20"/>
          <p:cNvSpPr>
            <a:spLocks noGrp="1" noChangeArrowheads="1"/>
          </p:cNvSpPr>
          <p:nvPr>
            <p:ph sz="half" idx="1"/>
          </p:nvPr>
        </p:nvSpPr>
        <p:spPr>
          <a:xfrm>
            <a:off x="457200" y="1371600"/>
            <a:ext cx="7620000" cy="542923"/>
          </a:xfrm>
        </p:spPr>
        <p:txBody>
          <a:bodyPr rtlCol="0">
            <a:normAutofit/>
          </a:bodyPr>
          <a:lstStyle/>
          <a:p>
            <a:pPr>
              <a:lnSpc>
                <a:spcPct val="90000"/>
              </a:lnSpc>
              <a:buFont typeface="Arial" pitchFamily="34" charset="0"/>
              <a:buChar char="•"/>
              <a:defRPr/>
            </a:pPr>
            <a:r>
              <a:rPr lang="en-US" dirty="0" smtClean="0"/>
              <a:t>Configure and test DAQ device</a:t>
            </a:r>
          </a:p>
        </p:txBody>
      </p:sp>
      <p:pic>
        <p:nvPicPr>
          <p:cNvPr id="11266" name="Picture 2" descr="http://img.informer.com/icons/png/32/1140/1140027.png"/>
          <p:cNvPicPr>
            <a:picLocks noChangeAspect="1" noChangeArrowheads="1"/>
          </p:cNvPicPr>
          <p:nvPr/>
        </p:nvPicPr>
        <p:blipFill>
          <a:blip r:embed="rId3" cstate="print"/>
          <a:srcRect/>
          <a:stretch>
            <a:fillRect/>
          </a:stretch>
        </p:blipFill>
        <p:spPr bwMode="auto">
          <a:xfrm>
            <a:off x="7924800" y="609600"/>
            <a:ext cx="898560" cy="898657"/>
          </a:xfrm>
          <a:prstGeom prst="rect">
            <a:avLst/>
          </a:prstGeom>
          <a:noFill/>
        </p:spPr>
      </p:pic>
      <p:pic>
        <p:nvPicPr>
          <p:cNvPr id="10" name="Picture 4" descr="max_B.bmp"/>
          <p:cNvPicPr>
            <a:picLocks noChangeAspect="1" noChangeArrowheads="1"/>
          </p:cNvPicPr>
          <p:nvPr/>
        </p:nvPicPr>
        <p:blipFill>
          <a:blip r:embed="rId4" cstate="print"/>
          <a:srcRect/>
          <a:stretch>
            <a:fillRect/>
          </a:stretch>
        </p:blipFill>
        <p:spPr bwMode="auto">
          <a:xfrm>
            <a:off x="3166949" y="2200275"/>
            <a:ext cx="5672251" cy="3362325"/>
          </a:xfrm>
          <a:prstGeom prst="rect">
            <a:avLst/>
          </a:prstGeom>
          <a:noFill/>
          <a:ln w="9525">
            <a:noFill/>
            <a:miter lim="800000"/>
            <a:headEnd/>
            <a:tailEnd/>
          </a:ln>
        </p:spPr>
      </p:pic>
      <p:sp>
        <p:nvSpPr>
          <p:cNvPr id="11" name="Rectangle 20"/>
          <p:cNvSpPr>
            <a:spLocks noGrp="1" noChangeArrowheads="1"/>
          </p:cNvSpPr>
          <p:nvPr>
            <p:ph sz="half" idx="1"/>
          </p:nvPr>
        </p:nvSpPr>
        <p:spPr>
          <a:xfrm>
            <a:off x="457200" y="2200275"/>
            <a:ext cx="2895600" cy="3667125"/>
          </a:xfrm>
        </p:spPr>
        <p:txBody>
          <a:bodyPr rtlCol="0">
            <a:normAutofit/>
          </a:bodyPr>
          <a:lstStyle/>
          <a:p>
            <a:pPr>
              <a:lnSpc>
                <a:spcPct val="90000"/>
              </a:lnSpc>
              <a:buFont typeface="Arial" pitchFamily="34" charset="0"/>
              <a:buChar char="•"/>
              <a:defRPr/>
            </a:pPr>
            <a:r>
              <a:rPr lang="en-US" dirty="0" smtClean="0"/>
              <a:t>Verify:</a:t>
            </a:r>
          </a:p>
          <a:p>
            <a:pPr marL="463550" lvl="1" indent="-176213">
              <a:lnSpc>
                <a:spcPct val="90000"/>
              </a:lnSpc>
              <a:defRPr/>
            </a:pPr>
            <a:r>
              <a:rPr lang="en-US" dirty="0" smtClean="0"/>
              <a:t>- Installed devices</a:t>
            </a:r>
          </a:p>
          <a:p>
            <a:pPr marL="463550" lvl="1" indent="-176213">
              <a:lnSpc>
                <a:spcPct val="90000"/>
              </a:lnSpc>
              <a:defRPr/>
            </a:pPr>
            <a:r>
              <a:rPr lang="en-US" dirty="0" smtClean="0"/>
              <a:t>- Installed software </a:t>
            </a:r>
          </a:p>
          <a:p>
            <a:pPr marL="463550" lvl="1" indent="-176213">
              <a:lnSpc>
                <a:spcPct val="90000"/>
              </a:lnSpc>
              <a:buFontTx/>
              <a:buChar char="-"/>
              <a:defRPr/>
            </a:pPr>
            <a:r>
              <a:rPr lang="en-US" dirty="0" smtClean="0"/>
              <a:t>Available remote devices</a:t>
            </a:r>
          </a:p>
          <a:p>
            <a:pPr marL="463550" lvl="1" indent="-176213">
              <a:lnSpc>
                <a:spcPct val="90000"/>
              </a:lnSpc>
              <a:defRPr/>
            </a:pPr>
            <a:endParaRPr lang="en-US" dirty="0" smtClean="0"/>
          </a:p>
          <a:p>
            <a:pPr marL="287338" indent="-287338">
              <a:lnSpc>
                <a:spcPct val="90000"/>
              </a:lnSpc>
              <a:buFont typeface="Arial" pitchFamily="34" charset="0"/>
              <a:buChar char="•"/>
              <a:defRPr/>
            </a:pPr>
            <a:r>
              <a:rPr lang="en-US" dirty="0" smtClean="0"/>
              <a:t>Access wiring diagrams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0"/>
          <p:cNvSpPr>
            <a:spLocks noGrp="1" noChangeArrowheads="1"/>
          </p:cNvSpPr>
          <p:nvPr>
            <p:ph sz="half" idx="1"/>
          </p:nvPr>
        </p:nvSpPr>
        <p:spPr>
          <a:xfrm>
            <a:off x="457200" y="4191000"/>
            <a:ext cx="7620000" cy="1828800"/>
          </a:xfrm>
        </p:spPr>
        <p:txBody>
          <a:bodyPr rtlCol="0">
            <a:normAutofit lnSpcReduction="10000"/>
          </a:bodyPr>
          <a:lstStyle/>
          <a:p>
            <a:pPr>
              <a:lnSpc>
                <a:spcPct val="90000"/>
              </a:lnSpc>
              <a:buFont typeface="Arial" pitchFamily="34" charset="0"/>
              <a:buChar char="•"/>
              <a:defRPr/>
            </a:pPr>
            <a:r>
              <a:rPr lang="en-US" dirty="0" smtClean="0"/>
              <a:t>Devices and Interfaces- list of installed devices (on local computer is under My System)</a:t>
            </a:r>
          </a:p>
          <a:p>
            <a:pPr lvl="2">
              <a:lnSpc>
                <a:spcPct val="90000"/>
              </a:lnSpc>
              <a:buFont typeface="Arial" pitchFamily="34" charset="0"/>
              <a:buChar char="•"/>
              <a:defRPr/>
            </a:pPr>
            <a:r>
              <a:rPr lang="en-US" dirty="0" smtClean="0"/>
              <a:t>Device currently installed</a:t>
            </a:r>
          </a:p>
          <a:p>
            <a:pPr lvl="2">
              <a:lnSpc>
                <a:spcPct val="90000"/>
              </a:lnSpc>
              <a:buFont typeface="Arial" pitchFamily="34" charset="0"/>
              <a:buChar char="•"/>
              <a:defRPr/>
            </a:pPr>
            <a:r>
              <a:rPr lang="en-US" dirty="0" smtClean="0"/>
              <a:t> Device previously installed but not currently installed</a:t>
            </a:r>
          </a:p>
          <a:p>
            <a:pPr lvl="2">
              <a:lnSpc>
                <a:spcPct val="90000"/>
              </a:lnSpc>
              <a:buFont typeface="Arial" pitchFamily="34" charset="0"/>
              <a:buChar char="•"/>
              <a:defRPr/>
            </a:pPr>
            <a:r>
              <a:rPr lang="en-US" dirty="0" smtClean="0"/>
              <a:t>Device ?????</a:t>
            </a:r>
          </a:p>
          <a:p>
            <a:pPr lvl="2">
              <a:lnSpc>
                <a:spcPct val="90000"/>
              </a:lnSpc>
              <a:buFont typeface="Arial" pitchFamily="34" charset="0"/>
              <a:buChar char="•"/>
              <a:defRPr/>
            </a:pPr>
            <a:endParaRPr lang="en-US" dirty="0" smtClean="0"/>
          </a:p>
        </p:txBody>
      </p:sp>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defTabSz="414726" fontAlgn="base" hangingPunct="0">
              <a:lnSpc>
                <a:spcPct val="98000"/>
              </a:lnSpc>
              <a:spcAft>
                <a:spcPct val="0"/>
              </a:spcAft>
              <a:buClr>
                <a:srgbClr val="000000"/>
              </a:buClr>
              <a:buSzPct val="100000"/>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kern="0" dirty="0" smtClean="0">
                <a:solidFill>
                  <a:srgbClr val="0084D1"/>
                </a:solidFill>
                <a:latin typeface="Cambria" pitchFamily="16" charset="0"/>
              </a:rPr>
              <a:t>Measurement &amp; Automation Explorer</a:t>
            </a:r>
            <a:endParaRPr lang="en-US" sz="3600" i="1" kern="0" dirty="0">
              <a:solidFill>
                <a:srgbClr val="0084D1"/>
              </a:solidFill>
              <a:latin typeface="Cambria" pitchFamily="16" charset="0"/>
            </a:endParaRPr>
          </a:p>
        </p:txBody>
      </p:sp>
      <p:sp>
        <p:nvSpPr>
          <p:cNvPr id="106516" name="Rectangle 20"/>
          <p:cNvSpPr>
            <a:spLocks noGrp="1" noChangeArrowheads="1"/>
          </p:cNvSpPr>
          <p:nvPr>
            <p:ph sz="half" idx="1"/>
          </p:nvPr>
        </p:nvSpPr>
        <p:spPr>
          <a:xfrm>
            <a:off x="457200" y="1371600"/>
            <a:ext cx="4572000" cy="2514600"/>
          </a:xfrm>
        </p:spPr>
        <p:txBody>
          <a:bodyPr rtlCol="0">
            <a:normAutofit fontScale="92500"/>
          </a:bodyPr>
          <a:lstStyle/>
          <a:p>
            <a:pPr>
              <a:lnSpc>
                <a:spcPct val="90000"/>
              </a:lnSpc>
              <a:buFont typeface="Arial" pitchFamily="34" charset="0"/>
              <a:buChar char="•"/>
              <a:defRPr/>
            </a:pPr>
            <a:r>
              <a:rPr lang="en-US" i="1" dirty="0" smtClean="0"/>
              <a:t>My System </a:t>
            </a:r>
            <a:r>
              <a:rPr lang="en-US" dirty="0" smtClean="0"/>
              <a:t>– the local computer; the one you are currently using</a:t>
            </a:r>
          </a:p>
          <a:p>
            <a:pPr>
              <a:lnSpc>
                <a:spcPct val="90000"/>
              </a:lnSpc>
              <a:buFont typeface="Arial" pitchFamily="34" charset="0"/>
              <a:buChar char="•"/>
              <a:defRPr/>
            </a:pPr>
            <a:r>
              <a:rPr lang="en-US" i="1" dirty="0" smtClean="0"/>
              <a:t>Remote  Systems – </a:t>
            </a:r>
            <a:r>
              <a:rPr lang="en-US" dirty="0" smtClean="0"/>
              <a:t>computers  or devices (</a:t>
            </a:r>
            <a:r>
              <a:rPr lang="en-US" dirty="0" err="1" smtClean="0"/>
              <a:t>cRIO</a:t>
            </a:r>
            <a:r>
              <a:rPr lang="en-US" dirty="0" smtClean="0"/>
              <a:t>, PXI) that are available to communicate with local computer through the internet</a:t>
            </a:r>
          </a:p>
        </p:txBody>
      </p:sp>
      <p:pic>
        <p:nvPicPr>
          <p:cNvPr id="1028" name="Picture 4"/>
          <p:cNvPicPr>
            <a:picLocks noChangeAspect="1" noChangeArrowheads="1"/>
          </p:cNvPicPr>
          <p:nvPr/>
        </p:nvPicPr>
        <p:blipFill>
          <a:blip r:embed="rId3" cstate="print"/>
          <a:srcRect b="5224"/>
          <a:stretch>
            <a:fillRect/>
          </a:stretch>
        </p:blipFill>
        <p:spPr bwMode="auto">
          <a:xfrm>
            <a:off x="5257800" y="1197769"/>
            <a:ext cx="3048000" cy="2764631"/>
          </a:xfrm>
          <a:prstGeom prst="rect">
            <a:avLst/>
          </a:prstGeom>
          <a:noFill/>
          <a:ln w="9525">
            <a:noFill/>
            <a:miter lim="800000"/>
            <a:headEnd/>
            <a:tailEnd/>
          </a:ln>
        </p:spPr>
      </p:pic>
      <p:pic>
        <p:nvPicPr>
          <p:cNvPr id="13" name="Picture 4"/>
          <p:cNvPicPr>
            <a:picLocks noChangeAspect="1" noChangeArrowheads="1"/>
          </p:cNvPicPr>
          <p:nvPr/>
        </p:nvPicPr>
        <p:blipFill>
          <a:blip r:embed="rId3" cstate="print"/>
          <a:srcRect l="27058" t="41984" r="67059" b="49411"/>
          <a:stretch>
            <a:fillRect/>
          </a:stretch>
        </p:blipFill>
        <p:spPr bwMode="auto">
          <a:xfrm>
            <a:off x="838200" y="5181600"/>
            <a:ext cx="381000" cy="533400"/>
          </a:xfrm>
          <a:prstGeom prst="rect">
            <a:avLst/>
          </a:prstGeom>
          <a:noFill/>
          <a:ln w="9525">
            <a:noFill/>
            <a:miter lim="800000"/>
            <a:headEnd/>
            <a:tailEnd/>
          </a:ln>
        </p:spPr>
      </p:pic>
      <p:pic>
        <p:nvPicPr>
          <p:cNvPr id="11266" name="Picture 2" descr="http://img.informer.com/icons/png/32/1140/1140027.png"/>
          <p:cNvPicPr>
            <a:picLocks noChangeAspect="1" noChangeArrowheads="1"/>
          </p:cNvPicPr>
          <p:nvPr/>
        </p:nvPicPr>
        <p:blipFill>
          <a:blip r:embed="rId4" cstate="print"/>
          <a:srcRect/>
          <a:stretch>
            <a:fillRect/>
          </a:stretch>
        </p:blipFill>
        <p:spPr bwMode="auto">
          <a:xfrm>
            <a:off x="7924800" y="609600"/>
            <a:ext cx="898560" cy="898657"/>
          </a:xfrm>
          <a:prstGeom prst="rect">
            <a:avLst/>
          </a:prstGeom>
          <a:noFill/>
        </p:spPr>
      </p:pic>
      <p:pic>
        <p:nvPicPr>
          <p:cNvPr id="15" name="Picture 2" descr="loc_env_max_daq_shortcut_menu.bmp"/>
          <p:cNvPicPr>
            <a:picLocks noChangeAspect="1" noChangeArrowheads="1"/>
          </p:cNvPicPr>
          <p:nvPr/>
        </p:nvPicPr>
        <p:blipFill>
          <a:blip r:embed="rId5" cstate="print"/>
          <a:srcRect l="19345" t="29346" r="76469" b="66990"/>
          <a:stretch>
            <a:fillRect/>
          </a:stretch>
        </p:blipFill>
        <p:spPr bwMode="auto">
          <a:xfrm>
            <a:off x="833966" y="4876800"/>
            <a:ext cx="359833" cy="381000"/>
          </a:xfrm>
          <a:prstGeom prst="rect">
            <a:avLst/>
          </a:prstGeom>
          <a:noFill/>
          <a:ln w="9525">
            <a:noFill/>
            <a:miter lim="800000"/>
            <a:headEnd/>
            <a:tailEnd/>
          </a:ln>
        </p:spPr>
      </p:pic>
      <p:pic>
        <p:nvPicPr>
          <p:cNvPr id="16" name="Picture 2" descr="loc_env_max_daq_shortcut_menu.bmp"/>
          <p:cNvPicPr>
            <a:picLocks noChangeAspect="1" noChangeArrowheads="1"/>
          </p:cNvPicPr>
          <p:nvPr/>
        </p:nvPicPr>
        <p:blipFill>
          <a:blip r:embed="rId5" cstate="print"/>
          <a:srcRect l="19697" t="33627" r="76430" b="63084"/>
          <a:stretch>
            <a:fillRect/>
          </a:stretch>
        </p:blipFill>
        <p:spPr bwMode="auto">
          <a:xfrm>
            <a:off x="762000" y="5704701"/>
            <a:ext cx="381000" cy="391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870509"/>
            <a:ext cx="745212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Using Measurement &amp; Automation Explorer (MAX)</a:t>
            </a:r>
          </a:p>
          <a:p>
            <a:pPr marL="914400" indent="-914400">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	</a:t>
            </a:r>
            <a:r>
              <a:rPr lang="en-US" sz="4000" i="1" dirty="0" smtClean="0">
                <a:latin typeface="Cambria" pitchFamily="16" charset="0"/>
              </a:rPr>
              <a:t>- </a:t>
            </a:r>
            <a:r>
              <a:rPr lang="en-US" sz="2800" dirty="0" smtClean="0">
                <a:latin typeface="Cambria" pitchFamily="16" charset="0"/>
              </a:rPr>
              <a:t>Plug in your </a:t>
            </a:r>
            <a:r>
              <a:rPr lang="en-US" sz="2800" dirty="0" err="1" smtClean="0">
                <a:latin typeface="Cambria" pitchFamily="16" charset="0"/>
              </a:rPr>
              <a:t>myDAQ</a:t>
            </a:r>
            <a:r>
              <a:rPr lang="en-US" sz="2800" dirty="0" smtClean="0">
                <a:latin typeface="Cambria" pitchFamily="16" charset="0"/>
              </a:rPr>
              <a:t> and verify you can see it in MAX</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4000" i="1" dirty="0">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24664</TotalTime>
  <Words>1019</Words>
  <Application>Microsoft Office PowerPoint</Application>
  <PresentationFormat>On-screen Show (4:3)</PresentationFormat>
  <Paragraphs>214</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NI_Theme</vt:lpstr>
      <vt:lpstr>1_Office Theme</vt:lpstr>
      <vt:lpstr>PowerPoint Presentation</vt:lpstr>
      <vt:lpstr>Today's Topics</vt:lpstr>
      <vt:lpstr>Review Question 3</vt:lpstr>
      <vt:lpstr>Data Acquisition (DAQ)</vt:lpstr>
      <vt:lpstr>Data Acquisition (DAQ) with myDAQ</vt:lpstr>
      <vt:lpstr>Data Acquisition (DAQ): Software</vt:lpstr>
      <vt:lpstr>Measurement &amp; Automation Explorer</vt:lpstr>
      <vt:lpstr>Measurement &amp; Automation Explorer</vt:lpstr>
      <vt:lpstr>PowerPoint Presentation</vt:lpstr>
      <vt:lpstr>DAQ terminology</vt:lpstr>
      <vt:lpstr>DAQ Assistant</vt:lpstr>
      <vt:lpstr>PowerPoint Presentation</vt:lpstr>
      <vt:lpstr>DAQmx API</vt:lpstr>
      <vt:lpstr>DAQ: Basic Flow</vt:lpstr>
      <vt:lpstr>DAQ: Example</vt:lpstr>
      <vt:lpstr>myDAQ Activity: Audio Equalizer</vt:lpstr>
      <vt:lpstr>myDAQ Activity: Audio Equalizer</vt:lpstr>
      <vt:lpstr>PowerPoint Presentation</vt:lpstr>
      <vt:lpstr>Homework</vt:lpstr>
    </vt:vector>
  </TitlesOfParts>
  <Company>National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matthewb</cp:lastModifiedBy>
  <cp:revision>24</cp:revision>
  <dcterms:created xsi:type="dcterms:W3CDTF">2011-04-14T15:30:24Z</dcterms:created>
  <dcterms:modified xsi:type="dcterms:W3CDTF">2013-08-01T15:28:55Z</dcterms:modified>
</cp:coreProperties>
</file>