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notesMasterIdLst>
    <p:notesMasterId r:id="rId39"/>
  </p:notesMasterIdLst>
  <p:sldIdLst>
    <p:sldId id="262" r:id="rId3"/>
    <p:sldId id="263" r:id="rId4"/>
    <p:sldId id="288" r:id="rId5"/>
    <p:sldId id="311" r:id="rId6"/>
    <p:sldId id="310" r:id="rId7"/>
    <p:sldId id="312" r:id="rId8"/>
    <p:sldId id="308" r:id="rId9"/>
    <p:sldId id="309" r:id="rId10"/>
    <p:sldId id="304" r:id="rId11"/>
    <p:sldId id="305" r:id="rId12"/>
    <p:sldId id="306" r:id="rId13"/>
    <p:sldId id="307" r:id="rId14"/>
    <p:sldId id="264" r:id="rId15"/>
    <p:sldId id="293" r:id="rId16"/>
    <p:sldId id="287" r:id="rId17"/>
    <p:sldId id="265" r:id="rId18"/>
    <p:sldId id="266" r:id="rId19"/>
    <p:sldId id="267" r:id="rId20"/>
    <p:sldId id="294" r:id="rId21"/>
    <p:sldId id="268" r:id="rId22"/>
    <p:sldId id="269" r:id="rId23"/>
    <p:sldId id="270" r:id="rId24"/>
    <p:sldId id="298" r:id="rId25"/>
    <p:sldId id="284" r:id="rId26"/>
    <p:sldId id="296" r:id="rId27"/>
    <p:sldId id="295" r:id="rId28"/>
    <p:sldId id="299" r:id="rId29"/>
    <p:sldId id="300" r:id="rId30"/>
    <p:sldId id="285" r:id="rId31"/>
    <p:sldId id="273" r:id="rId32"/>
    <p:sldId id="303" r:id="rId33"/>
    <p:sldId id="274" r:id="rId34"/>
    <p:sldId id="301" r:id="rId35"/>
    <p:sldId id="302" r:id="rId36"/>
    <p:sldId id="275" r:id="rId37"/>
    <p:sldId id="286"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18E"/>
    <a:srgbClr val="69A7F1"/>
    <a:srgbClr val="5BB9FF"/>
  </p:clrMru>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000" autoAdjust="0"/>
  </p:normalViewPr>
  <p:slideViewPr>
    <p:cSldViewPr>
      <p:cViewPr varScale="1">
        <p:scale>
          <a:sx n="53" d="100"/>
          <a:sy n="53" d="100"/>
        </p:scale>
        <p:origin x="-156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17BB7D-92FD-4779-A182-F63E5743D788}" type="doc">
      <dgm:prSet loTypeId="urn:microsoft.com/office/officeart/2005/8/layout/arrow2" loCatId="process" qsTypeId="urn:microsoft.com/office/officeart/2005/8/quickstyle/simple5" qsCatId="simple" csTypeId="urn:microsoft.com/office/officeart/2005/8/colors/accent6_2" csCatId="accent6" phldr="1"/>
      <dgm:spPr/>
    </dgm:pt>
    <dgm:pt modelId="{89A72840-2C7B-4B18-B884-615149847B5D}">
      <dgm:prSet phldrT="[Text]" custT="1"/>
      <dgm:spPr/>
      <dgm:t>
        <a:bodyPr/>
        <a:lstStyle/>
        <a:p>
          <a:r>
            <a:rPr lang="en-US" sz="2000" dirty="0" smtClean="0"/>
            <a:t>Binary</a:t>
          </a:r>
          <a:endParaRPr lang="en-US" sz="2000" dirty="0"/>
        </a:p>
      </dgm:t>
    </dgm:pt>
    <dgm:pt modelId="{12203630-3790-4496-A30E-B95518E43F92}" type="parTrans" cxnId="{F278EAF0-C2C7-4B60-B691-12573DC51E55}">
      <dgm:prSet/>
      <dgm:spPr/>
      <dgm:t>
        <a:bodyPr/>
        <a:lstStyle/>
        <a:p>
          <a:endParaRPr lang="en-US"/>
        </a:p>
      </dgm:t>
    </dgm:pt>
    <dgm:pt modelId="{2842EBD7-6A09-41FF-8DC8-3EAE49E40688}" type="sibTrans" cxnId="{F278EAF0-C2C7-4B60-B691-12573DC51E55}">
      <dgm:prSet/>
      <dgm:spPr/>
      <dgm:t>
        <a:bodyPr/>
        <a:lstStyle/>
        <a:p>
          <a:endParaRPr lang="en-US"/>
        </a:p>
      </dgm:t>
    </dgm:pt>
    <dgm:pt modelId="{E35B8954-826D-4651-9344-B3AACBFF688E}">
      <dgm:prSet phldrT="[Text]" custT="1"/>
      <dgm:spPr/>
      <dgm:t>
        <a:bodyPr/>
        <a:lstStyle/>
        <a:p>
          <a:r>
            <a:rPr lang="en-US" sz="2000" dirty="0" smtClean="0"/>
            <a:t>TDMS</a:t>
          </a:r>
          <a:endParaRPr lang="en-US" sz="2000" dirty="0"/>
        </a:p>
      </dgm:t>
    </dgm:pt>
    <dgm:pt modelId="{51F174AA-8E7E-4E58-B4B0-8199FE930899}" type="parTrans" cxnId="{E3D6EEE9-3B76-4EE1-B6B7-26272F2F9770}">
      <dgm:prSet/>
      <dgm:spPr/>
      <dgm:t>
        <a:bodyPr/>
        <a:lstStyle/>
        <a:p>
          <a:endParaRPr lang="en-US"/>
        </a:p>
      </dgm:t>
    </dgm:pt>
    <dgm:pt modelId="{9EA2437E-1ECF-4D09-9B6E-CCA05A7AA2B0}" type="sibTrans" cxnId="{E3D6EEE9-3B76-4EE1-B6B7-26272F2F9770}">
      <dgm:prSet/>
      <dgm:spPr/>
      <dgm:t>
        <a:bodyPr/>
        <a:lstStyle/>
        <a:p>
          <a:endParaRPr lang="en-US"/>
        </a:p>
      </dgm:t>
    </dgm:pt>
    <dgm:pt modelId="{844DD50F-68D4-45AF-895C-F25474D96DD6}">
      <dgm:prSet phldrT="[Text]" custT="1"/>
      <dgm:spPr/>
      <dgm:t>
        <a:bodyPr/>
        <a:lstStyle/>
        <a:p>
          <a:r>
            <a:rPr lang="en-US" sz="2000" dirty="0" smtClean="0"/>
            <a:t>ASCII</a:t>
          </a:r>
          <a:endParaRPr lang="en-US" sz="2000" dirty="0"/>
        </a:p>
      </dgm:t>
    </dgm:pt>
    <dgm:pt modelId="{4C2D98C4-2FAC-4FBF-A94D-7D97013298DA}" type="parTrans" cxnId="{89528FF2-65CB-450D-811E-295D19847490}">
      <dgm:prSet/>
      <dgm:spPr/>
      <dgm:t>
        <a:bodyPr/>
        <a:lstStyle/>
        <a:p>
          <a:endParaRPr lang="en-US"/>
        </a:p>
      </dgm:t>
    </dgm:pt>
    <dgm:pt modelId="{F8298030-E880-4D5F-B910-04C9B1941D7A}" type="sibTrans" cxnId="{89528FF2-65CB-450D-811E-295D19847490}">
      <dgm:prSet/>
      <dgm:spPr/>
      <dgm:t>
        <a:bodyPr/>
        <a:lstStyle/>
        <a:p>
          <a:endParaRPr lang="en-US"/>
        </a:p>
      </dgm:t>
    </dgm:pt>
    <dgm:pt modelId="{5FF2D090-5280-46C3-94F7-1054528CBA37}">
      <dgm:prSet phldrT="[Text]" custT="1"/>
      <dgm:spPr/>
      <dgm:t>
        <a:bodyPr/>
        <a:lstStyle/>
        <a:p>
          <a:r>
            <a:rPr lang="en-US" sz="2000" dirty="0" smtClean="0"/>
            <a:t>LVM</a:t>
          </a:r>
          <a:endParaRPr lang="en-US" sz="2000" dirty="0"/>
        </a:p>
      </dgm:t>
    </dgm:pt>
    <dgm:pt modelId="{C5C7ACDD-16FD-430E-AAA2-F3069FFAB56E}" type="parTrans" cxnId="{2E57F8CA-A8F1-4171-B8B9-DC585383AA55}">
      <dgm:prSet/>
      <dgm:spPr/>
      <dgm:t>
        <a:bodyPr/>
        <a:lstStyle/>
        <a:p>
          <a:endParaRPr lang="en-US"/>
        </a:p>
      </dgm:t>
    </dgm:pt>
    <dgm:pt modelId="{01335552-537C-4BB7-A5B3-1AB0D5E96DEC}" type="sibTrans" cxnId="{2E57F8CA-A8F1-4171-B8B9-DC585383AA55}">
      <dgm:prSet/>
      <dgm:spPr/>
      <dgm:t>
        <a:bodyPr/>
        <a:lstStyle/>
        <a:p>
          <a:endParaRPr lang="en-US"/>
        </a:p>
      </dgm:t>
    </dgm:pt>
    <dgm:pt modelId="{524D296E-326D-4AB7-9963-BE9E636A6F14}" type="pres">
      <dgm:prSet presAssocID="{C517BB7D-92FD-4779-A182-F63E5743D788}" presName="arrowDiagram" presStyleCnt="0">
        <dgm:presLayoutVars>
          <dgm:chMax val="5"/>
          <dgm:dir val="rev"/>
          <dgm:resizeHandles val="exact"/>
        </dgm:presLayoutVars>
      </dgm:prSet>
      <dgm:spPr/>
    </dgm:pt>
    <dgm:pt modelId="{9B8F2DA0-CCE2-4568-802B-F0D607A8D5C2}" type="pres">
      <dgm:prSet presAssocID="{C517BB7D-92FD-4779-A182-F63E5743D788}" presName="arrow" presStyleLbl="bgShp" presStyleIdx="0" presStyleCnt="1"/>
      <dgm:spPr/>
    </dgm:pt>
    <dgm:pt modelId="{EB20FD14-0DC0-4F63-A7C8-175BEA6BEFB4}" type="pres">
      <dgm:prSet presAssocID="{C517BB7D-92FD-4779-A182-F63E5743D788}" presName="arrowDiagram4" presStyleCnt="0"/>
      <dgm:spPr/>
    </dgm:pt>
    <dgm:pt modelId="{47BFCDCE-F806-476D-A979-D44DBF38E4EE}" type="pres">
      <dgm:prSet presAssocID="{89A72840-2C7B-4B18-B884-615149847B5D}" presName="bullet4a" presStyleLbl="node1" presStyleIdx="0" presStyleCnt="4"/>
      <dgm:spPr/>
    </dgm:pt>
    <dgm:pt modelId="{D0C4EBDC-9003-4437-9612-4794D747CC86}" type="pres">
      <dgm:prSet presAssocID="{89A72840-2C7B-4B18-B884-615149847B5D}" presName="textBox4a" presStyleLbl="revTx" presStyleIdx="0" presStyleCnt="4" custScaleX="219793" custScaleY="75983" custLinFactNeighborX="-63825" custLinFactNeighborY="12472">
        <dgm:presLayoutVars>
          <dgm:bulletEnabled val="1"/>
        </dgm:presLayoutVars>
      </dgm:prSet>
      <dgm:spPr/>
      <dgm:t>
        <a:bodyPr/>
        <a:lstStyle/>
        <a:p>
          <a:endParaRPr lang="en-US"/>
        </a:p>
      </dgm:t>
    </dgm:pt>
    <dgm:pt modelId="{247D1CC5-59CD-4014-B236-37C823749C39}" type="pres">
      <dgm:prSet presAssocID="{E35B8954-826D-4651-9344-B3AACBFF688E}" presName="bullet4b" presStyleLbl="node1" presStyleIdx="1" presStyleCnt="4"/>
      <dgm:spPr/>
    </dgm:pt>
    <dgm:pt modelId="{1F44A15A-2153-42A2-978C-0E4857366AE6}" type="pres">
      <dgm:prSet presAssocID="{E35B8954-826D-4651-9344-B3AACBFF688E}" presName="textBox4b" presStyleLbl="revTx" presStyleIdx="1" presStyleCnt="4" custScaleX="164036" custLinFactNeighborX="-44354">
        <dgm:presLayoutVars>
          <dgm:bulletEnabled val="1"/>
        </dgm:presLayoutVars>
      </dgm:prSet>
      <dgm:spPr/>
      <dgm:t>
        <a:bodyPr/>
        <a:lstStyle/>
        <a:p>
          <a:endParaRPr lang="en-US"/>
        </a:p>
      </dgm:t>
    </dgm:pt>
    <dgm:pt modelId="{5D53F658-CE12-46AC-9070-8A41DCDB70ED}" type="pres">
      <dgm:prSet presAssocID="{844DD50F-68D4-45AF-895C-F25474D96DD6}" presName="bullet4c" presStyleLbl="node1" presStyleIdx="2" presStyleCnt="4"/>
      <dgm:spPr/>
    </dgm:pt>
    <dgm:pt modelId="{D70F3F54-3A94-4C0A-A8D8-1FC1D3C8E613}" type="pres">
      <dgm:prSet presAssocID="{844DD50F-68D4-45AF-895C-F25474D96DD6}" presName="textBox4c" presStyleLbl="revTx" presStyleIdx="2" presStyleCnt="4" custScaleY="30924" custLinFactNeighborX="-11950" custLinFactNeighborY="18835">
        <dgm:presLayoutVars>
          <dgm:bulletEnabled val="1"/>
        </dgm:presLayoutVars>
      </dgm:prSet>
      <dgm:spPr/>
      <dgm:t>
        <a:bodyPr/>
        <a:lstStyle/>
        <a:p>
          <a:endParaRPr lang="en-US"/>
        </a:p>
      </dgm:t>
    </dgm:pt>
    <dgm:pt modelId="{D0DAC6FE-29D5-49F1-911C-8A7C7ED74415}" type="pres">
      <dgm:prSet presAssocID="{5FF2D090-5280-46C3-94F7-1054528CBA37}" presName="bullet4d" presStyleLbl="node1" presStyleIdx="3" presStyleCnt="4"/>
      <dgm:spPr/>
    </dgm:pt>
    <dgm:pt modelId="{8834779A-383F-4667-A162-68E618B06FF7}" type="pres">
      <dgm:prSet presAssocID="{5FF2D090-5280-46C3-94F7-1054528CBA37}" presName="textBox4d" presStyleLbl="revTx" presStyleIdx="3" presStyleCnt="4" custScaleX="74123" custScaleY="59704" custLinFactNeighborY="-10166">
        <dgm:presLayoutVars>
          <dgm:bulletEnabled val="1"/>
        </dgm:presLayoutVars>
      </dgm:prSet>
      <dgm:spPr/>
      <dgm:t>
        <a:bodyPr/>
        <a:lstStyle/>
        <a:p>
          <a:endParaRPr lang="en-US"/>
        </a:p>
      </dgm:t>
    </dgm:pt>
  </dgm:ptLst>
  <dgm:cxnLst>
    <dgm:cxn modelId="{F278EAF0-C2C7-4B60-B691-12573DC51E55}" srcId="{C517BB7D-92FD-4779-A182-F63E5743D788}" destId="{89A72840-2C7B-4B18-B884-615149847B5D}" srcOrd="0" destOrd="0" parTransId="{12203630-3790-4496-A30E-B95518E43F92}" sibTransId="{2842EBD7-6A09-41FF-8DC8-3EAE49E40688}"/>
    <dgm:cxn modelId="{3EC023DD-4283-4838-8271-62BF6AE61CAE}" type="presOf" srcId="{C517BB7D-92FD-4779-A182-F63E5743D788}" destId="{524D296E-326D-4AB7-9963-BE9E636A6F14}" srcOrd="0" destOrd="0" presId="urn:microsoft.com/office/officeart/2005/8/layout/arrow2"/>
    <dgm:cxn modelId="{89528FF2-65CB-450D-811E-295D19847490}" srcId="{C517BB7D-92FD-4779-A182-F63E5743D788}" destId="{844DD50F-68D4-45AF-895C-F25474D96DD6}" srcOrd="2" destOrd="0" parTransId="{4C2D98C4-2FAC-4FBF-A94D-7D97013298DA}" sibTransId="{F8298030-E880-4D5F-B910-04C9B1941D7A}"/>
    <dgm:cxn modelId="{2E57F8CA-A8F1-4171-B8B9-DC585383AA55}" srcId="{C517BB7D-92FD-4779-A182-F63E5743D788}" destId="{5FF2D090-5280-46C3-94F7-1054528CBA37}" srcOrd="3" destOrd="0" parTransId="{C5C7ACDD-16FD-430E-AAA2-F3069FFAB56E}" sibTransId="{01335552-537C-4BB7-A5B3-1AB0D5E96DEC}"/>
    <dgm:cxn modelId="{40844A2C-7794-4C5B-A2AC-104964DD0EFB}" type="presOf" srcId="{5FF2D090-5280-46C3-94F7-1054528CBA37}" destId="{8834779A-383F-4667-A162-68E618B06FF7}" srcOrd="0" destOrd="0" presId="urn:microsoft.com/office/officeart/2005/8/layout/arrow2"/>
    <dgm:cxn modelId="{E3D6EEE9-3B76-4EE1-B6B7-26272F2F9770}" srcId="{C517BB7D-92FD-4779-A182-F63E5743D788}" destId="{E35B8954-826D-4651-9344-B3AACBFF688E}" srcOrd="1" destOrd="0" parTransId="{51F174AA-8E7E-4E58-B4B0-8199FE930899}" sibTransId="{9EA2437E-1ECF-4D09-9B6E-CCA05A7AA2B0}"/>
    <dgm:cxn modelId="{155ED0D4-363A-499A-9ABA-5DA9CB78289E}" type="presOf" srcId="{89A72840-2C7B-4B18-B884-615149847B5D}" destId="{D0C4EBDC-9003-4437-9612-4794D747CC86}" srcOrd="0" destOrd="0" presId="urn:microsoft.com/office/officeart/2005/8/layout/arrow2"/>
    <dgm:cxn modelId="{719A044E-76FA-4B3D-A6C3-3634C2DB3C3A}" type="presOf" srcId="{844DD50F-68D4-45AF-895C-F25474D96DD6}" destId="{D70F3F54-3A94-4C0A-A8D8-1FC1D3C8E613}" srcOrd="0" destOrd="0" presId="urn:microsoft.com/office/officeart/2005/8/layout/arrow2"/>
    <dgm:cxn modelId="{E90334F1-BE1B-48AC-A4CC-8226F5E2393D}" type="presOf" srcId="{E35B8954-826D-4651-9344-B3AACBFF688E}" destId="{1F44A15A-2153-42A2-978C-0E4857366AE6}" srcOrd="0" destOrd="0" presId="urn:microsoft.com/office/officeart/2005/8/layout/arrow2"/>
    <dgm:cxn modelId="{82BBE6F0-DC38-4C5F-A3CB-48C328904D9B}" type="presParOf" srcId="{524D296E-326D-4AB7-9963-BE9E636A6F14}" destId="{9B8F2DA0-CCE2-4568-802B-F0D607A8D5C2}" srcOrd="0" destOrd="0" presId="urn:microsoft.com/office/officeart/2005/8/layout/arrow2"/>
    <dgm:cxn modelId="{55BF0D77-2C35-434C-9635-9335F5B274B4}" type="presParOf" srcId="{524D296E-326D-4AB7-9963-BE9E636A6F14}" destId="{EB20FD14-0DC0-4F63-A7C8-175BEA6BEFB4}" srcOrd="1" destOrd="0" presId="urn:microsoft.com/office/officeart/2005/8/layout/arrow2"/>
    <dgm:cxn modelId="{1CFB0671-696B-4862-AEDB-C9458B293881}" type="presParOf" srcId="{EB20FD14-0DC0-4F63-A7C8-175BEA6BEFB4}" destId="{47BFCDCE-F806-476D-A979-D44DBF38E4EE}" srcOrd="0" destOrd="0" presId="urn:microsoft.com/office/officeart/2005/8/layout/arrow2"/>
    <dgm:cxn modelId="{77B7C60A-DBDE-4285-BCBF-8429CCA4C668}" type="presParOf" srcId="{EB20FD14-0DC0-4F63-A7C8-175BEA6BEFB4}" destId="{D0C4EBDC-9003-4437-9612-4794D747CC86}" srcOrd="1" destOrd="0" presId="urn:microsoft.com/office/officeart/2005/8/layout/arrow2"/>
    <dgm:cxn modelId="{C2581D30-AAA7-4934-B894-9B92DB8E7750}" type="presParOf" srcId="{EB20FD14-0DC0-4F63-A7C8-175BEA6BEFB4}" destId="{247D1CC5-59CD-4014-B236-37C823749C39}" srcOrd="2" destOrd="0" presId="urn:microsoft.com/office/officeart/2005/8/layout/arrow2"/>
    <dgm:cxn modelId="{233F0993-AAEE-4AA9-A2A3-64E3F3DFAFB2}" type="presParOf" srcId="{EB20FD14-0DC0-4F63-A7C8-175BEA6BEFB4}" destId="{1F44A15A-2153-42A2-978C-0E4857366AE6}" srcOrd="3" destOrd="0" presId="urn:microsoft.com/office/officeart/2005/8/layout/arrow2"/>
    <dgm:cxn modelId="{4B137CFE-8BA9-4CF0-90BE-0846FF1DA9F5}" type="presParOf" srcId="{EB20FD14-0DC0-4F63-A7C8-175BEA6BEFB4}" destId="{5D53F658-CE12-46AC-9070-8A41DCDB70ED}" srcOrd="4" destOrd="0" presId="urn:microsoft.com/office/officeart/2005/8/layout/arrow2"/>
    <dgm:cxn modelId="{4EA5CC8A-EACE-481C-B7AA-0725E8A60F4F}" type="presParOf" srcId="{EB20FD14-0DC0-4F63-A7C8-175BEA6BEFB4}" destId="{D70F3F54-3A94-4C0A-A8D8-1FC1D3C8E613}" srcOrd="5" destOrd="0" presId="urn:microsoft.com/office/officeart/2005/8/layout/arrow2"/>
    <dgm:cxn modelId="{9FAB0C0E-C071-47E1-9F48-D3EB1534933B}" type="presParOf" srcId="{EB20FD14-0DC0-4F63-A7C8-175BEA6BEFB4}" destId="{D0DAC6FE-29D5-49F1-911C-8A7C7ED74415}" srcOrd="6" destOrd="0" presId="urn:microsoft.com/office/officeart/2005/8/layout/arrow2"/>
    <dgm:cxn modelId="{7794D374-3527-4345-8CF5-9F204CB8DE19}" type="presParOf" srcId="{EB20FD14-0DC0-4F63-A7C8-175BEA6BEFB4}" destId="{8834779A-383F-4667-A162-68E618B06FF7}" srcOrd="7" destOrd="0" presId="urn:microsoft.com/office/officeart/2005/8/layout/arrow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B8F2DA0-CCE2-4568-802B-F0D607A8D5C2}">
      <dsp:nvSpPr>
        <dsp:cNvPr id="0" name=""/>
        <dsp:cNvSpPr/>
      </dsp:nvSpPr>
      <dsp:spPr>
        <a:xfrm>
          <a:off x="692115" y="0"/>
          <a:ext cx="4316100" cy="2697563"/>
        </a:xfrm>
        <a:prstGeom prst="swooshArrow">
          <a:avLst>
            <a:gd name="adj1" fmla="val 25000"/>
            <a:gd name="adj2" fmla="val 25000"/>
          </a:avLst>
        </a:prstGeom>
        <a:solidFill>
          <a:schemeClr val="accent6">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47BFCDCE-F806-476D-A979-D44DBF38E4EE}">
      <dsp:nvSpPr>
        <dsp:cNvPr id="0" name=""/>
        <dsp:cNvSpPr/>
      </dsp:nvSpPr>
      <dsp:spPr>
        <a:xfrm>
          <a:off x="1117251" y="2005907"/>
          <a:ext cx="99270" cy="99270"/>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D0C4EBDC-9003-4437-9612-4794D747CC86}">
      <dsp:nvSpPr>
        <dsp:cNvPr id="0" name=""/>
        <dsp:cNvSpPr/>
      </dsp:nvSpPr>
      <dsp:spPr>
        <a:xfrm>
          <a:off x="104721" y="503207"/>
          <a:ext cx="1043513" cy="1561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2601" bIns="0" numCol="1" spcCol="1270" anchor="b" anchorCtr="0">
          <a:noAutofit/>
        </a:bodyPr>
        <a:lstStyle/>
        <a:p>
          <a:pPr lvl="0" algn="r" defTabSz="889000">
            <a:lnSpc>
              <a:spcPct val="90000"/>
            </a:lnSpc>
            <a:spcBef>
              <a:spcPct val="0"/>
            </a:spcBef>
            <a:spcAft>
              <a:spcPct val="35000"/>
            </a:spcAft>
          </a:pPr>
          <a:r>
            <a:rPr lang="en-US" sz="2000" kern="1200" dirty="0" smtClean="0"/>
            <a:t>Binary</a:t>
          </a:r>
          <a:endParaRPr lang="en-US" sz="2000" kern="1200" dirty="0"/>
        </a:p>
      </dsp:txBody>
      <dsp:txXfrm>
        <a:off x="104721" y="503207"/>
        <a:ext cx="1043513" cy="1561863"/>
      </dsp:txXfrm>
    </dsp:sp>
    <dsp:sp modelId="{247D1CC5-59CD-4014-B236-37C823749C39}">
      <dsp:nvSpPr>
        <dsp:cNvPr id="0" name=""/>
        <dsp:cNvSpPr/>
      </dsp:nvSpPr>
      <dsp:spPr>
        <a:xfrm>
          <a:off x="1818617" y="1378454"/>
          <a:ext cx="172644" cy="172644"/>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1F44A15A-2153-42A2-978C-0E4857366AE6}">
      <dsp:nvSpPr>
        <dsp:cNvPr id="0" name=""/>
        <dsp:cNvSpPr/>
      </dsp:nvSpPr>
      <dsp:spPr>
        <a:xfrm>
          <a:off x="603220" y="0"/>
          <a:ext cx="1210673" cy="1464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91480" bIns="0" numCol="1" spcCol="1270" anchor="b" anchorCtr="0">
          <a:noAutofit/>
        </a:bodyPr>
        <a:lstStyle/>
        <a:p>
          <a:pPr lvl="0" algn="r" defTabSz="889000">
            <a:lnSpc>
              <a:spcPct val="90000"/>
            </a:lnSpc>
            <a:spcBef>
              <a:spcPct val="0"/>
            </a:spcBef>
            <a:spcAft>
              <a:spcPct val="35000"/>
            </a:spcAft>
          </a:pPr>
          <a:r>
            <a:rPr lang="en-US" sz="2000" kern="1200" dirty="0" smtClean="0"/>
            <a:t>TDMS</a:t>
          </a:r>
          <a:endParaRPr lang="en-US" sz="2000" kern="1200" dirty="0"/>
        </a:p>
      </dsp:txBody>
      <dsp:txXfrm>
        <a:off x="603220" y="0"/>
        <a:ext cx="1210673" cy="1464776"/>
      </dsp:txXfrm>
    </dsp:sp>
    <dsp:sp modelId="{5D53F658-CE12-46AC-9070-8A41DCDB70ED}">
      <dsp:nvSpPr>
        <dsp:cNvPr id="0" name=""/>
        <dsp:cNvSpPr/>
      </dsp:nvSpPr>
      <dsp:spPr>
        <a:xfrm>
          <a:off x="2714208" y="916092"/>
          <a:ext cx="228753" cy="228753"/>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D70F3F54-3A94-4C0A-A8D8-1FC1D3C8E613}">
      <dsp:nvSpPr>
        <dsp:cNvPr id="0" name=""/>
        <dsp:cNvSpPr/>
      </dsp:nvSpPr>
      <dsp:spPr>
        <a:xfrm>
          <a:off x="1813891" y="549992"/>
          <a:ext cx="906381" cy="318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1212" bIns="0" numCol="1" spcCol="1270" anchor="b" anchorCtr="0">
          <a:noAutofit/>
        </a:bodyPr>
        <a:lstStyle/>
        <a:p>
          <a:pPr lvl="0" algn="r" defTabSz="889000">
            <a:lnSpc>
              <a:spcPct val="90000"/>
            </a:lnSpc>
            <a:spcBef>
              <a:spcPct val="0"/>
            </a:spcBef>
            <a:spcAft>
              <a:spcPct val="35000"/>
            </a:spcAft>
          </a:pPr>
          <a:r>
            <a:rPr lang="en-US" sz="2000" kern="1200" dirty="0" smtClean="0"/>
            <a:t>ASCII</a:t>
          </a:r>
          <a:endParaRPr lang="en-US" sz="2000" kern="1200" dirty="0"/>
        </a:p>
      </dsp:txBody>
      <dsp:txXfrm>
        <a:off x="1813891" y="549992"/>
        <a:ext cx="906381" cy="318662"/>
      </dsp:txXfrm>
    </dsp:sp>
    <dsp:sp modelId="{D0DAC6FE-29D5-49F1-911C-8A7C7ED74415}">
      <dsp:nvSpPr>
        <dsp:cNvPr id="0" name=""/>
        <dsp:cNvSpPr/>
      </dsp:nvSpPr>
      <dsp:spPr>
        <a:xfrm>
          <a:off x="3689647" y="610188"/>
          <a:ext cx="306443" cy="306443"/>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8834779A-383F-4667-A162-68E618B06FF7}">
      <dsp:nvSpPr>
        <dsp:cNvPr id="0" name=""/>
        <dsp:cNvSpPr/>
      </dsp:nvSpPr>
      <dsp:spPr>
        <a:xfrm>
          <a:off x="3053759" y="76203"/>
          <a:ext cx="671836" cy="455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62378" bIns="0" numCol="1" spcCol="1270" anchor="b" anchorCtr="0">
          <a:noAutofit/>
        </a:bodyPr>
        <a:lstStyle/>
        <a:p>
          <a:pPr lvl="0" algn="r" defTabSz="889000">
            <a:lnSpc>
              <a:spcPct val="90000"/>
            </a:lnSpc>
            <a:spcBef>
              <a:spcPct val="0"/>
            </a:spcBef>
            <a:spcAft>
              <a:spcPct val="35000"/>
            </a:spcAft>
          </a:pPr>
          <a:r>
            <a:rPr lang="en-US" sz="2000" kern="1200" dirty="0" smtClean="0"/>
            <a:t>LVM</a:t>
          </a:r>
          <a:endParaRPr lang="en-US" sz="2000" kern="1200" dirty="0"/>
        </a:p>
      </dsp:txBody>
      <dsp:txXfrm>
        <a:off x="3053759" y="76203"/>
        <a:ext cx="671836" cy="455786"/>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C587DF-19F3-4E67-AAD7-50E646E76620}" type="datetimeFigureOut">
              <a:rPr lang="en-US" smtClean="0"/>
              <a:pPr/>
              <a:t>5/18/2011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257903-8A4F-4F24-9CB3-B2FEAE8B48E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zone.ni.com/devzone/cda/tut/p/id/3024"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mk:@MSITStore:C:\Program%20Files\National%20Instruments\LabVIEW%202009\help\lvhowto.chm::/Labels.html" TargetMode="External"/><Relationship Id="rId2" Type="http://schemas.openxmlformats.org/officeDocument/2006/relationships/slide" Target="../slides/slide25.xml"/><Relationship Id="rId1" Type="http://schemas.openxmlformats.org/officeDocument/2006/relationships/notesMaster" Target="../notesMasters/notesMaster1.xml"/><Relationship Id="rId4" Type="http://schemas.openxmlformats.org/officeDocument/2006/relationships/hyperlink" Target="mk:@MSITStore:C:\Program%20Files\National%20Instruments\LabVIEW%202009\help\lvhowto.chm::/Assigning_Controls_and_Ind.html" TargetMode="External"/></Relationships>
</file>

<file path=ppt/notesSlides/_rels/notesSlide26.xml.rels><?xml version="1.0" encoding="UTF-8" standalone="yes"?>
<Relationships xmlns="http://schemas.openxmlformats.org/package/2006/relationships"><Relationship Id="rId3" Type="http://schemas.openxmlformats.org/officeDocument/2006/relationships/hyperlink" Target="lvhowto.chm::/Creating_VI_and_Object_De.html" TargetMode="External"/><Relationship Id="rId2" Type="http://schemas.openxmlformats.org/officeDocument/2006/relationships/slide" Target="../slides/slide26.xml"/><Relationship Id="rId1" Type="http://schemas.openxmlformats.org/officeDocument/2006/relationships/notesMaster" Target="../notesMasters/notesMaster1.xml"/><Relationship Id="rId5" Type="http://schemas.openxmlformats.org/officeDocument/2006/relationships/hyperlink" Target="lvhowto.chm::/bold_context_help_text.html" TargetMode="External"/><Relationship Id="rId4" Type="http://schemas.openxmlformats.org/officeDocument/2006/relationships/hyperlink" Target="glang.chm::/LabVIEW_VIs_and_Functions.html" TargetMode="External"/></Relationships>
</file>

<file path=ppt/notesSlides/_rels/notesSlide27.xml.rels><?xml version="1.0" encoding="UTF-8" standalone="yes"?>
<Relationships xmlns="http://schemas.openxmlformats.org/package/2006/relationships"><Relationship Id="rId3" Type="http://schemas.openxmlformats.org/officeDocument/2006/relationships/hyperlink" Target="mk:@MSITStore:C:\Program%20Files\National%20Instruments\LabVIEW%202009\help\lvhowto.chm::/Labels.html" TargetMode="External"/><Relationship Id="rId2" Type="http://schemas.openxmlformats.org/officeDocument/2006/relationships/slide" Target="../slides/slide27.xml"/><Relationship Id="rId1" Type="http://schemas.openxmlformats.org/officeDocument/2006/relationships/notesMaster" Target="../notesMasters/notesMaster1.xml"/><Relationship Id="rId6" Type="http://schemas.openxmlformats.org/officeDocument/2006/relationships/hyperlink" Target="lvprop.chm::/Ctrl_Caption.html" TargetMode="External"/><Relationship Id="rId5" Type="http://schemas.openxmlformats.org/officeDocument/2006/relationships/hyperlink" Target="lvprop.chm::/Txt_Txt.html" TargetMode="External"/><Relationship Id="rId4" Type="http://schemas.openxmlformats.org/officeDocument/2006/relationships/hyperlink" Target="mk:@MSITStore:C:\Program%20Files\National%20Instruments\LabVIEW%202009\help\lvhowto.chm::/Assigning_Controls_and_Ind.html" TargetMode="Externa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zone.ni.com/devzone/cda/tut/p/id/3024"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C733314-F663-4AD2-9FCE-9B8A526FF378}" type="slidenum">
              <a:rPr lang="en-US"/>
              <a:pPr/>
              <a:t>1</a:t>
            </a:fld>
            <a:endParaRPr lang="en-US"/>
          </a:p>
        </p:txBody>
      </p:sp>
      <p:sp>
        <p:nvSpPr>
          <p:cNvPr id="18433"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B0F27C0-06AC-4D6E-9813-03246B22B4CD}" type="slidenum">
              <a:rPr lang="en-US"/>
              <a:pPr/>
              <a:t>10</a:t>
            </a:fld>
            <a:endParaRPr lang="en-US"/>
          </a:p>
        </p:txBody>
      </p:sp>
      <p:sp>
        <p:nvSpPr>
          <p:cNvPr id="194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r>
              <a:rPr lang="en-US" dirty="0" smtClean="0">
                <a:hlinkClick r:id="rId3"/>
              </a:rPr>
              <a:t>http://zone.ni.com/devzone/cda/tut/p/id/3024</a:t>
            </a:r>
            <a:r>
              <a:rPr lang="en-US" dirty="0" smtClean="0"/>
              <a:t>  &lt;-</a:t>
            </a:r>
            <a:r>
              <a:rPr lang="en-US" baseline="0" dirty="0" smtClean="0"/>
              <a:t> article on state machines from ni.com with a great coke machine example.</a:t>
            </a:r>
          </a:p>
          <a:p>
            <a:r>
              <a:rPr lang="en-US" baseline="0" dirty="0" smtClean="0"/>
              <a:t>A state machine is made of a while loop (not a for loop), case structure (not a sequence structure), and a shift register.  </a:t>
            </a:r>
            <a:r>
              <a:rPr lang="en-US" baseline="0" dirty="0" err="1" smtClean="0"/>
              <a:t>Enums</a:t>
            </a:r>
            <a:r>
              <a:rPr lang="en-US" baseline="0" dirty="0" smtClean="0"/>
              <a:t> are often used to pass which state is next.</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7AC893D7-2398-4C3E-B343-286249E1E295}" type="slidenum">
              <a:rPr lang="en-US" b="1">
                <a:solidFill>
                  <a:srgbClr val="FFFFFF"/>
                </a:solidFill>
              </a:rPr>
              <a:pPr algn="r" eaLnBrk="0" hangingPunct="0"/>
              <a:t>11</a:t>
            </a:fld>
            <a:endParaRPr lang="en-US" b="1" dirty="0">
              <a:solidFill>
                <a:srgbClr val="FFFFFF"/>
              </a:solidFill>
            </a:endParaRPr>
          </a:p>
        </p:txBody>
      </p:sp>
      <p:sp>
        <p:nvSpPr>
          <p:cNvPr id="522243" name="Rectangle 2"/>
          <p:cNvSpPr>
            <a:spLocks noGrp="1" noRot="1" noChangeAspect="1" noChangeArrowheads="1" noTextEdit="1"/>
          </p:cNvSpPr>
          <p:nvPr>
            <p:ph type="sldImg"/>
          </p:nvPr>
        </p:nvSpPr>
        <p:spPr bwMode="auto">
          <a:xfrm>
            <a:off x="809625" y="449263"/>
            <a:ext cx="5094288" cy="3822700"/>
          </a:xfrm>
          <a:noFill/>
          <a:ln>
            <a:solidFill>
              <a:srgbClr val="000000"/>
            </a:solidFill>
            <a:miter lim="800000"/>
            <a:headEnd/>
            <a:tailEnd/>
          </a:ln>
        </p:spPr>
      </p:sp>
      <p:sp>
        <p:nvSpPr>
          <p:cNvPr id="522244" name="Rectangle 3"/>
          <p:cNvSpPr>
            <a:spLocks noGrp="1" noChangeArrowheads="1"/>
          </p:cNvSpPr>
          <p:nvPr>
            <p:ph type="body" idx="1"/>
          </p:nvPr>
        </p:nvSpPr>
        <p:spPr>
          <a:xfrm>
            <a:off x="686113" y="4506329"/>
            <a:ext cx="5485778" cy="4112298"/>
          </a:xfrm>
          <a:noFill/>
          <a:ln/>
        </p:spPr>
        <p:txBody>
          <a:bodyPr/>
          <a:lstStyle/>
          <a:p>
            <a:pPr marL="224655" indent="-224655"/>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7AC893D7-2398-4C3E-B343-286249E1E295}" type="slidenum">
              <a:rPr lang="en-US" b="1">
                <a:solidFill>
                  <a:srgbClr val="FFFFFF"/>
                </a:solidFill>
              </a:rPr>
              <a:pPr algn="r" eaLnBrk="0" hangingPunct="0"/>
              <a:t>12</a:t>
            </a:fld>
            <a:endParaRPr lang="en-US" b="1" dirty="0">
              <a:solidFill>
                <a:srgbClr val="FFFFFF"/>
              </a:solidFill>
            </a:endParaRPr>
          </a:p>
        </p:txBody>
      </p:sp>
      <p:sp>
        <p:nvSpPr>
          <p:cNvPr id="522243" name="Rectangle 2"/>
          <p:cNvSpPr>
            <a:spLocks noGrp="1" noRot="1" noChangeAspect="1" noChangeArrowheads="1" noTextEdit="1"/>
          </p:cNvSpPr>
          <p:nvPr>
            <p:ph type="sldImg"/>
          </p:nvPr>
        </p:nvSpPr>
        <p:spPr bwMode="auto">
          <a:xfrm>
            <a:off x="809625" y="449263"/>
            <a:ext cx="5094288" cy="3822700"/>
          </a:xfrm>
          <a:noFill/>
          <a:ln>
            <a:solidFill>
              <a:srgbClr val="000000"/>
            </a:solidFill>
            <a:miter lim="800000"/>
            <a:headEnd/>
            <a:tailEnd/>
          </a:ln>
        </p:spPr>
      </p:sp>
      <p:sp>
        <p:nvSpPr>
          <p:cNvPr id="522244" name="Rectangle 3"/>
          <p:cNvSpPr>
            <a:spLocks noGrp="1" noChangeArrowheads="1"/>
          </p:cNvSpPr>
          <p:nvPr>
            <p:ph type="body" idx="1"/>
          </p:nvPr>
        </p:nvSpPr>
        <p:spPr>
          <a:xfrm>
            <a:off x="686113" y="4506329"/>
            <a:ext cx="5485778" cy="4112298"/>
          </a:xfrm>
          <a:noFill/>
          <a:ln/>
        </p:spPr>
        <p:txBody>
          <a:bodyPr/>
          <a:lstStyle/>
          <a:p>
            <a:pPr marL="224655" indent="-224655"/>
            <a:r>
              <a:rPr lang="en-US" dirty="0" smtClean="0"/>
              <a:t>The</a:t>
            </a:r>
            <a:r>
              <a:rPr lang="en-US" baseline="0" dirty="0" smtClean="0"/>
              <a:t> while loop allows you to repeatedly go to the next state.  The case structure holds the unique code for each state.  The shift register is required to pass the next state declaration to the case selector on the next loop iteration.</a:t>
            </a:r>
          </a:p>
          <a:p>
            <a:pPr marL="224655" indent="-224655"/>
            <a:endParaRPr lang="en-US" baseline="0" dirty="0" smtClean="0"/>
          </a:p>
          <a:p>
            <a:pPr marL="224655" indent="-224655"/>
            <a:r>
              <a:rPr lang="en-US" baseline="0" dirty="0" err="1" smtClean="0"/>
              <a:t>Enums</a:t>
            </a:r>
            <a:r>
              <a:rPr lang="en-US" baseline="0" dirty="0" smtClean="0"/>
              <a:t> make the code easier to read with regards to case/state names, but are not required.</a:t>
            </a: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9634"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lIns="89718" tIns="44859" rIns="89718" bIns="44859"/>
          <a:lstStyle/>
          <a:p>
            <a:pPr algn="r" eaLnBrk="0" hangingPunct="0"/>
            <a:fld id="{D829A99A-22CE-4304-9F0C-90CCD7368D7E}" type="slidenum">
              <a:rPr lang="en-US" b="1">
                <a:solidFill>
                  <a:srgbClr val="FFFFFF"/>
                </a:solidFill>
              </a:rPr>
              <a:pPr algn="r" eaLnBrk="0" hangingPunct="0"/>
              <a:t>13</a:t>
            </a:fld>
            <a:endParaRPr lang="en-US" b="1" dirty="0">
              <a:solidFill>
                <a:srgbClr val="FFFFFF"/>
              </a:solidFill>
            </a:endParaRPr>
          </a:p>
        </p:txBody>
      </p:sp>
      <p:sp>
        <p:nvSpPr>
          <p:cNvPr id="709635" name="Rectangle 2"/>
          <p:cNvSpPr>
            <a:spLocks noGrp="1" noRot="1" noChangeAspect="1" noChangeArrowheads="1" noTextEdit="1"/>
          </p:cNvSpPr>
          <p:nvPr>
            <p:ph type="sldImg"/>
          </p:nvPr>
        </p:nvSpPr>
        <p:spPr bwMode="auto">
          <a:xfrm>
            <a:off x="811213" y="450850"/>
            <a:ext cx="5092700" cy="3821113"/>
          </a:xfrm>
          <a:noFill/>
          <a:ln>
            <a:solidFill>
              <a:srgbClr val="000000"/>
            </a:solidFill>
            <a:miter lim="800000"/>
            <a:headEnd/>
            <a:tailEnd/>
          </a:ln>
        </p:spPr>
      </p:sp>
      <p:sp>
        <p:nvSpPr>
          <p:cNvPr id="709636" name="Rectangle 3"/>
          <p:cNvSpPr>
            <a:spLocks noGrp="1" noChangeArrowheads="1"/>
          </p:cNvSpPr>
          <p:nvPr>
            <p:ph type="body" idx="1"/>
          </p:nvPr>
        </p:nvSpPr>
        <p:spPr>
          <a:xfrm>
            <a:off x="686113" y="4506329"/>
            <a:ext cx="5485778" cy="4112298"/>
          </a:xfrm>
          <a:noFill/>
          <a:ln/>
        </p:spPr>
        <p:txBody>
          <a:bodyPr/>
          <a:lstStyle/>
          <a:p>
            <a:pPr eaLnBrk="1">
              <a:lnSpc>
                <a:spcPct val="95000"/>
              </a:lnSpc>
              <a:spcBef>
                <a:spcPct val="0"/>
              </a:spcBef>
              <a:tabLst>
                <a:tab pos="723900" algn="l"/>
                <a:tab pos="1447800" algn="l"/>
                <a:tab pos="2171700" algn="l"/>
                <a:tab pos="2895600" algn="l"/>
                <a:tab pos="3619500" algn="l"/>
                <a:tab pos="4343400" algn="l"/>
                <a:tab pos="5067300" algn="l"/>
                <a:tab pos="5791200" algn="l"/>
              </a:tabLst>
            </a:pPr>
            <a:r>
              <a:rPr lang="en-US" dirty="0" smtClean="0">
                <a:ea typeface="SimSun" charset="-122"/>
              </a:rPr>
              <a:t>Modularity</a:t>
            </a:r>
            <a:r>
              <a:rPr lang="en-US" baseline="0" dirty="0" smtClean="0">
                <a:ea typeface="SimSun" charset="-122"/>
              </a:rPr>
              <a:t> refers to the ability to bundle functions in a manner that the internals of the function/</a:t>
            </a:r>
            <a:r>
              <a:rPr lang="en-US" baseline="0" dirty="0" err="1" smtClean="0">
                <a:ea typeface="SimSun" charset="-122"/>
              </a:rPr>
              <a:t>subVI</a:t>
            </a:r>
            <a:r>
              <a:rPr lang="en-US" baseline="0" dirty="0" smtClean="0">
                <a:ea typeface="SimSun" charset="-122"/>
              </a:rPr>
              <a:t> can be altered/corrected/changed, but the change does not require other changes in other parts of the VI.  A change to a VI that is not modular will result in a domino effect of changes.  A highly modular VI is more desirable.  In LabVIEW, a </a:t>
            </a:r>
            <a:r>
              <a:rPr lang="en-US" baseline="0" dirty="0" err="1" smtClean="0">
                <a:ea typeface="SimSun" charset="-122"/>
              </a:rPr>
              <a:t>subVI</a:t>
            </a:r>
            <a:r>
              <a:rPr lang="en-US" baseline="0" dirty="0" smtClean="0">
                <a:ea typeface="SimSun" charset="-122"/>
              </a:rPr>
              <a:t> is an example of a module. </a:t>
            </a:r>
            <a:endParaRPr lang="en-US" dirty="0">
              <a:ea typeface="SimSun"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610"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lIns="89718" tIns="44859" rIns="89718" bIns="44859"/>
          <a:lstStyle/>
          <a:p>
            <a:pPr algn="r" eaLnBrk="0" hangingPunct="0"/>
            <a:fld id="{1B6F3A31-046A-4386-88E4-D670E9886B51}" type="slidenum">
              <a:rPr lang="en-US" b="1">
                <a:solidFill>
                  <a:srgbClr val="FFFFFF"/>
                </a:solidFill>
              </a:rPr>
              <a:pPr algn="r" eaLnBrk="0" hangingPunct="0"/>
              <a:t>14</a:t>
            </a:fld>
            <a:endParaRPr lang="en-US" b="1" dirty="0">
              <a:solidFill>
                <a:srgbClr val="FFFFFF"/>
              </a:solidFill>
            </a:endParaRPr>
          </a:p>
        </p:txBody>
      </p:sp>
      <p:sp>
        <p:nvSpPr>
          <p:cNvPr id="708611" name="Rectangle 2"/>
          <p:cNvSpPr>
            <a:spLocks noGrp="1" noRot="1" noChangeAspect="1" noChangeArrowheads="1" noTextEdit="1"/>
          </p:cNvSpPr>
          <p:nvPr>
            <p:ph type="sldImg"/>
          </p:nvPr>
        </p:nvSpPr>
        <p:spPr bwMode="auto">
          <a:xfrm>
            <a:off x="811213" y="450850"/>
            <a:ext cx="5092700" cy="3821113"/>
          </a:xfrm>
          <a:noFill/>
          <a:ln>
            <a:solidFill>
              <a:srgbClr val="000000"/>
            </a:solidFill>
            <a:miter lim="800000"/>
            <a:headEnd/>
            <a:tailEnd/>
          </a:ln>
        </p:spPr>
      </p:sp>
      <p:sp>
        <p:nvSpPr>
          <p:cNvPr id="708612" name="Rectangle 3"/>
          <p:cNvSpPr>
            <a:spLocks noGrp="1" noChangeArrowheads="1"/>
          </p:cNvSpPr>
          <p:nvPr>
            <p:ph type="body" idx="1"/>
          </p:nvPr>
        </p:nvSpPr>
        <p:spPr>
          <a:xfrm>
            <a:off x="686113" y="4506329"/>
            <a:ext cx="5485778" cy="4112298"/>
          </a:xfrm>
          <a:noFill/>
          <a:ln/>
        </p:spPr>
        <p:txBody>
          <a:bodyPr/>
          <a:lstStyle/>
          <a:p>
            <a:pPr eaLnBrk="1" hangingPunct="1"/>
            <a:r>
              <a:rPr lang="en-US" dirty="0" smtClean="0"/>
              <a:t>Can you identify a section</a:t>
            </a:r>
            <a:r>
              <a:rPr lang="en-US" baseline="0" dirty="0" smtClean="0"/>
              <a:t> of code in this VI that is repeated?  Could that section be placed in a </a:t>
            </a:r>
            <a:r>
              <a:rPr lang="en-US" baseline="0" dirty="0" err="1" smtClean="0"/>
              <a:t>subVI</a:t>
            </a:r>
            <a:r>
              <a:rPr lang="en-US" baseline="0" dirty="0" smtClean="0"/>
              <a:t>, so the </a:t>
            </a:r>
            <a:r>
              <a:rPr lang="en-US" baseline="0" dirty="0" err="1" smtClean="0"/>
              <a:t>subVI</a:t>
            </a:r>
            <a:r>
              <a:rPr lang="en-US" baseline="0" dirty="0" smtClean="0"/>
              <a:t> could be reused instead of re-writing that section of code?</a:t>
            </a: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9634"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lIns="89718" tIns="44859" rIns="89718" bIns="44859"/>
          <a:lstStyle/>
          <a:p>
            <a:pPr algn="r" eaLnBrk="0" hangingPunct="0"/>
            <a:fld id="{D829A99A-22CE-4304-9F0C-90CCD7368D7E}" type="slidenum">
              <a:rPr lang="en-US" b="1">
                <a:solidFill>
                  <a:srgbClr val="FFFFFF"/>
                </a:solidFill>
              </a:rPr>
              <a:pPr algn="r" eaLnBrk="0" hangingPunct="0"/>
              <a:t>15</a:t>
            </a:fld>
            <a:endParaRPr lang="en-US" b="1" dirty="0">
              <a:solidFill>
                <a:srgbClr val="FFFFFF"/>
              </a:solidFill>
            </a:endParaRPr>
          </a:p>
        </p:txBody>
      </p:sp>
      <p:sp>
        <p:nvSpPr>
          <p:cNvPr id="709635" name="Rectangle 2"/>
          <p:cNvSpPr>
            <a:spLocks noGrp="1" noRot="1" noChangeAspect="1" noChangeArrowheads="1" noTextEdit="1"/>
          </p:cNvSpPr>
          <p:nvPr>
            <p:ph type="sldImg"/>
          </p:nvPr>
        </p:nvSpPr>
        <p:spPr bwMode="auto">
          <a:xfrm>
            <a:off x="811213" y="450850"/>
            <a:ext cx="5092700" cy="3821113"/>
          </a:xfrm>
          <a:noFill/>
          <a:ln>
            <a:solidFill>
              <a:srgbClr val="000000"/>
            </a:solidFill>
            <a:miter lim="800000"/>
            <a:headEnd/>
            <a:tailEnd/>
          </a:ln>
        </p:spPr>
      </p:sp>
      <p:sp>
        <p:nvSpPr>
          <p:cNvPr id="709636" name="Rectangle 3"/>
          <p:cNvSpPr>
            <a:spLocks noGrp="1" noChangeArrowheads="1"/>
          </p:cNvSpPr>
          <p:nvPr>
            <p:ph type="body" idx="1"/>
          </p:nvPr>
        </p:nvSpPr>
        <p:spPr>
          <a:xfrm>
            <a:off x="686113" y="4506329"/>
            <a:ext cx="5485778" cy="4112298"/>
          </a:xfrm>
          <a:noFill/>
          <a:ln/>
        </p:spPr>
        <p:txBody>
          <a:bodyPr/>
          <a:lstStyle/>
          <a:p>
            <a:pPr eaLnBrk="1" hangingPunct="1"/>
            <a:r>
              <a:rPr lang="en-US" dirty="0" smtClean="0"/>
              <a:t>Now that the repeated section of code has been placed into a </a:t>
            </a:r>
            <a:r>
              <a:rPr lang="en-US" dirty="0" err="1" smtClean="0"/>
              <a:t>subVI</a:t>
            </a:r>
            <a:r>
              <a:rPr lang="en-US" dirty="0" smtClean="0"/>
              <a:t>, the VI</a:t>
            </a:r>
            <a:r>
              <a:rPr lang="en-US" baseline="0" dirty="0" smtClean="0"/>
              <a:t> looks cleaner and is easier to understand.  If we were to change the channel that the data was being read from, we could edit the </a:t>
            </a:r>
            <a:r>
              <a:rPr lang="en-US" baseline="0" dirty="0" err="1" smtClean="0"/>
              <a:t>subVI</a:t>
            </a:r>
            <a:r>
              <a:rPr lang="en-US" baseline="0" dirty="0" smtClean="0"/>
              <a:t> and wouldn’t have to change anything in the main VI because the </a:t>
            </a:r>
            <a:r>
              <a:rPr lang="en-US" baseline="0" dirty="0" err="1" smtClean="0"/>
              <a:t>subVI</a:t>
            </a:r>
            <a:r>
              <a:rPr lang="en-US" baseline="0" dirty="0" smtClean="0"/>
              <a:t> outputs the temperature, not raw data.  </a:t>
            </a:r>
          </a:p>
          <a:p>
            <a:pPr eaLnBrk="1" hangingPunct="1"/>
            <a:endParaRPr lang="en-US" baseline="0" dirty="0" smtClean="0"/>
          </a:p>
          <a:p>
            <a:pPr eaLnBrk="1" hangingPunct="1"/>
            <a:r>
              <a:rPr lang="en-US" baseline="0" dirty="0" smtClean="0"/>
              <a:t>The </a:t>
            </a:r>
            <a:r>
              <a:rPr lang="en-US" baseline="0" dirty="0" err="1" smtClean="0"/>
              <a:t>subVI</a:t>
            </a:r>
            <a:r>
              <a:rPr lang="en-US" baseline="0" dirty="0" smtClean="0"/>
              <a:t> icon is descriptive because we can tell that it involves something with temperature.  </a:t>
            </a:r>
          </a:p>
          <a:p>
            <a:pPr eaLnBrk="1" hangingPunct="1"/>
            <a:endParaRPr lang="en-US" baseline="0" dirty="0" smtClean="0"/>
          </a:p>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58"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lIns="89718" tIns="44859" rIns="89718" bIns="44859"/>
          <a:lstStyle/>
          <a:p>
            <a:pPr algn="r" eaLnBrk="0" hangingPunct="0"/>
            <a:fld id="{00FDFD71-E22D-4203-A757-81CDC43895CE}" type="slidenum">
              <a:rPr lang="en-US" b="1">
                <a:solidFill>
                  <a:srgbClr val="FFFFFF"/>
                </a:solidFill>
              </a:rPr>
              <a:pPr algn="r" eaLnBrk="0" hangingPunct="0"/>
              <a:t>16</a:t>
            </a:fld>
            <a:endParaRPr lang="en-US" b="1" dirty="0">
              <a:solidFill>
                <a:srgbClr val="FFFFFF"/>
              </a:solidFill>
            </a:endParaRPr>
          </a:p>
        </p:txBody>
      </p:sp>
      <p:sp>
        <p:nvSpPr>
          <p:cNvPr id="710659" name="Rectangle 2"/>
          <p:cNvSpPr>
            <a:spLocks noGrp="1" noRot="1" noChangeAspect="1" noChangeArrowheads="1" noTextEdit="1"/>
          </p:cNvSpPr>
          <p:nvPr>
            <p:ph type="sldImg"/>
          </p:nvPr>
        </p:nvSpPr>
        <p:spPr bwMode="auto">
          <a:xfrm>
            <a:off x="811213" y="450850"/>
            <a:ext cx="5092700" cy="3821113"/>
          </a:xfrm>
          <a:noFill/>
          <a:ln>
            <a:solidFill>
              <a:srgbClr val="000000"/>
            </a:solidFill>
            <a:miter lim="800000"/>
            <a:headEnd/>
            <a:tailEnd/>
          </a:ln>
        </p:spPr>
      </p:sp>
      <p:sp>
        <p:nvSpPr>
          <p:cNvPr id="710660" name="Rectangle 3"/>
          <p:cNvSpPr>
            <a:spLocks noGrp="1" noChangeArrowheads="1"/>
          </p:cNvSpPr>
          <p:nvPr>
            <p:ph type="body" idx="1"/>
          </p:nvPr>
        </p:nvSpPr>
        <p:spPr>
          <a:xfrm>
            <a:off x="686113" y="4506329"/>
            <a:ext cx="5485778" cy="4112298"/>
          </a:xfrm>
          <a:noFill/>
          <a:ln/>
        </p:spPr>
        <p:txBody>
          <a:bodyPr/>
          <a:lstStyle/>
          <a:p>
            <a:pPr eaLnBrk="1" hangingPunct="1"/>
            <a:r>
              <a:rPr lang="en-US" dirty="0" smtClean="0"/>
              <a:t>This slide</a:t>
            </a:r>
            <a:r>
              <a:rPr lang="en-US" baseline="0" dirty="0" smtClean="0"/>
              <a:t> is comparing a </a:t>
            </a:r>
            <a:r>
              <a:rPr lang="en-US" baseline="0" dirty="0" err="1" smtClean="0"/>
              <a:t>subVI</a:t>
            </a:r>
            <a:r>
              <a:rPr lang="en-US" baseline="0" dirty="0" smtClean="0"/>
              <a:t>/function with a main program/VI.   From the perspective of the main program, we only know that we are passing two values into a function/</a:t>
            </a:r>
            <a:r>
              <a:rPr lang="en-US" baseline="0" dirty="0" err="1" smtClean="0"/>
              <a:t>subVI</a:t>
            </a:r>
            <a:r>
              <a:rPr lang="en-US" baseline="0" dirty="0" smtClean="0"/>
              <a:t> called average or 2 point average and getting one value returned.  If we were to look inside the </a:t>
            </a:r>
            <a:r>
              <a:rPr lang="en-US" baseline="0" dirty="0" err="1" smtClean="0"/>
              <a:t>subVI</a:t>
            </a:r>
            <a:r>
              <a:rPr lang="en-US" baseline="0" dirty="0" smtClean="0"/>
              <a:t>/</a:t>
            </a:r>
            <a:r>
              <a:rPr lang="en-US" baseline="0" dirty="0" err="1" smtClean="0"/>
              <a:t>funciton</a:t>
            </a:r>
            <a:r>
              <a:rPr lang="en-US" baseline="0" dirty="0" smtClean="0"/>
              <a:t>, we would see that they both have two inputs which they add and divide by 2.  The single value result is then passed out of the </a:t>
            </a:r>
            <a:r>
              <a:rPr lang="en-US" baseline="0" dirty="0" err="1" smtClean="0"/>
              <a:t>subVI</a:t>
            </a:r>
            <a:r>
              <a:rPr lang="en-US" baseline="0" dirty="0" smtClean="0"/>
              <a:t>/function back to the main caller/VI.</a:t>
            </a:r>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important</a:t>
            </a:r>
            <a:r>
              <a:rPr lang="en-US" baseline="0" dirty="0" smtClean="0"/>
              <a:t> to use a descriptive icon and name for a </a:t>
            </a:r>
            <a:r>
              <a:rPr lang="en-US" baseline="0" dirty="0" err="1" smtClean="0"/>
              <a:t>subVI</a:t>
            </a:r>
            <a:r>
              <a:rPr lang="en-US" baseline="0" dirty="0" smtClean="0"/>
              <a:t>.  Naming a </a:t>
            </a:r>
            <a:r>
              <a:rPr lang="en-US" baseline="0" dirty="0" err="1" smtClean="0"/>
              <a:t>subVI</a:t>
            </a:r>
            <a:r>
              <a:rPr lang="en-US" baseline="0" dirty="0" smtClean="0"/>
              <a:t> “</a:t>
            </a:r>
            <a:r>
              <a:rPr lang="en-US" baseline="0" dirty="0" err="1" smtClean="0"/>
              <a:t>subVI</a:t>
            </a:r>
            <a:r>
              <a:rPr lang="en-US" baseline="0" dirty="0" smtClean="0"/>
              <a:t> 1”, “</a:t>
            </a:r>
            <a:r>
              <a:rPr lang="en-US" baseline="0" dirty="0" err="1" smtClean="0"/>
              <a:t>subVI</a:t>
            </a:r>
            <a:r>
              <a:rPr lang="en-US" baseline="0" dirty="0" smtClean="0"/>
              <a:t> 2”, “subVI3”  etc. does not tell you or any other programmer that may look at your code what is going on inside the </a:t>
            </a:r>
            <a:r>
              <a:rPr lang="en-US" baseline="0" dirty="0" err="1" smtClean="0"/>
              <a:t>subVI</a:t>
            </a:r>
            <a:r>
              <a:rPr lang="en-US" baseline="0" dirty="0" smtClean="0"/>
              <a:t>.  A descriptive name and icon can provide an intelligent guess.  If </a:t>
            </a:r>
            <a:r>
              <a:rPr lang="en-US" baseline="0" dirty="0" err="1" smtClean="0"/>
              <a:t>subVI’s</a:t>
            </a:r>
            <a:r>
              <a:rPr lang="en-US" baseline="0" dirty="0" smtClean="0"/>
              <a:t> are related in function (like </a:t>
            </a:r>
            <a:r>
              <a:rPr lang="en-US" baseline="0" dirty="0" err="1" smtClean="0"/>
              <a:t>DAQmx</a:t>
            </a:r>
            <a:r>
              <a:rPr lang="en-US" baseline="0" dirty="0" smtClean="0"/>
              <a:t> does various functions related to data acquisition), it is a good idea to make the </a:t>
            </a:r>
            <a:r>
              <a:rPr lang="en-US" baseline="0" dirty="0" err="1" smtClean="0"/>
              <a:t>subVIs</a:t>
            </a:r>
            <a:r>
              <a:rPr lang="en-US" baseline="0" dirty="0" smtClean="0"/>
              <a:t> look related.  Templates are available to help create a common icon.  </a:t>
            </a:r>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connector pane defines what can be passed in and out of the </a:t>
            </a:r>
            <a:r>
              <a:rPr lang="en-US" dirty="0" err="1" smtClean="0"/>
              <a:t>subVI</a:t>
            </a:r>
            <a:r>
              <a:rPr lang="en-US" dirty="0" smtClean="0"/>
              <a:t>.  You can get to the connector pane by right-clicking on the icon FROM THE FRONT</a:t>
            </a:r>
            <a:r>
              <a:rPr lang="en-US" baseline="0" dirty="0" smtClean="0"/>
              <a:t> PANEL</a:t>
            </a:r>
            <a:r>
              <a:rPr lang="en-US" dirty="0" smtClean="0"/>
              <a:t> and selecting Show Connector.  You can right click on the (now</a:t>
            </a:r>
            <a:r>
              <a:rPr lang="en-US" baseline="0" dirty="0" smtClean="0"/>
              <a:t> showing) connector pane and select Patterns to see the pattern options available.  </a:t>
            </a:r>
          </a:p>
          <a:p>
            <a:endParaRPr lang="en-US" baseline="0" dirty="0" smtClean="0"/>
          </a:p>
        </p:txBody>
      </p:sp>
      <p:sp>
        <p:nvSpPr>
          <p:cNvPr id="4" name="Slide Number Placeholder 3"/>
          <p:cNvSpPr>
            <a:spLocks noGrp="1"/>
          </p:cNvSpPr>
          <p:nvPr>
            <p:ph type="sldNum" idx="10"/>
          </p:nvPr>
        </p:nvSpPr>
        <p:spPr/>
        <p:txBody>
          <a:bodyPr/>
          <a:lstStyle/>
          <a:p>
            <a:fld id="{9E94E366-76FE-495F-9CC2-8605A1FD343F}"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To connect a front panel object (control or indicator) to the connector pane:</a:t>
            </a:r>
          </a:p>
          <a:p>
            <a:pPr marL="205146" indent="-205146">
              <a:buAutoNum type="arabicPeriod"/>
            </a:pPr>
            <a:r>
              <a:rPr lang="en-US" baseline="0" dirty="0" smtClean="0"/>
              <a:t>Click on one of the areas in the connector pane while your mouse looks like a wiring tool</a:t>
            </a:r>
          </a:p>
          <a:p>
            <a:pPr marL="205146" indent="-205146">
              <a:buAutoNum type="arabicPeriod"/>
            </a:pPr>
            <a:r>
              <a:rPr lang="en-US" baseline="0" dirty="0" smtClean="0"/>
              <a:t>Click on the front panel object you want to associate with that connector pane terminal.  </a:t>
            </a:r>
          </a:p>
          <a:p>
            <a:pPr marL="205146" indent="-205146">
              <a:buAutoNum type="arabicPeriod"/>
            </a:pPr>
            <a:endParaRPr lang="en-US" baseline="0" dirty="0" smtClean="0"/>
          </a:p>
          <a:p>
            <a:pPr marL="205146" indent="-205146"/>
            <a:r>
              <a:rPr lang="en-US" baseline="0" dirty="0" smtClean="0"/>
              <a:t>The location of the terminal directly correlates with the input/output sinks/sources on the </a:t>
            </a:r>
            <a:r>
              <a:rPr lang="en-US" baseline="0" dirty="0" err="1" smtClean="0"/>
              <a:t>subVI</a:t>
            </a:r>
            <a:r>
              <a:rPr lang="en-US" baseline="0" dirty="0" smtClean="0"/>
              <a:t> when used in a main VI.  </a:t>
            </a:r>
          </a:p>
        </p:txBody>
      </p:sp>
      <p:sp>
        <p:nvSpPr>
          <p:cNvPr id="4" name="Slide Number Placeholder 3"/>
          <p:cNvSpPr>
            <a:spLocks noGrp="1"/>
          </p:cNvSpPr>
          <p:nvPr>
            <p:ph type="sldNum" idx="10"/>
          </p:nvPr>
        </p:nvSpPr>
        <p:spPr/>
        <p:txBody>
          <a:bodyPr/>
          <a:lstStyle/>
          <a:p>
            <a:fld id="{9E94E366-76FE-495F-9CC2-8605A1FD343F}"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2</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standard layout for the connector</a:t>
            </a:r>
            <a:r>
              <a:rPr lang="en-US" baseline="0" dirty="0" smtClean="0"/>
              <a:t> pane is shown in this slide.</a:t>
            </a:r>
          </a:p>
          <a:p>
            <a:endParaRPr lang="en-US" baseline="0" dirty="0" smtClean="0"/>
          </a:p>
          <a:p>
            <a:r>
              <a:rPr lang="en-US" baseline="0" dirty="0" smtClean="0"/>
              <a:t>Typically,  top terminals are reserved for reference input/output and bottom terminals are reserved for error clusters.  Also, inputs should go to the left, and outputs to the right.</a:t>
            </a:r>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1683" name="Notes Placeholder 2"/>
          <p:cNvSpPr>
            <a:spLocks noGrp="1"/>
          </p:cNvSpPr>
          <p:nvPr>
            <p:ph type="body" idx="1"/>
          </p:nvPr>
        </p:nvSpPr>
        <p:spPr>
          <a:noFill/>
          <a:ln/>
        </p:spPr>
        <p:txBody>
          <a:bodyPr/>
          <a:lstStyle/>
          <a:p>
            <a:pPr eaLnBrk="1" hangingPunct="1"/>
            <a:r>
              <a:rPr lang="en-US" dirty="0" smtClean="0"/>
              <a:t>You can designate which inputs and outputs are required, recommended, and optional for your </a:t>
            </a:r>
            <a:r>
              <a:rPr lang="en-US" dirty="0" err="1" smtClean="0"/>
              <a:t>subVIs</a:t>
            </a:r>
            <a:endParaRPr lang="en-US" dirty="0" smtClean="0"/>
          </a:p>
          <a:p>
            <a:pPr eaLnBrk="1" hangingPunct="1"/>
            <a:r>
              <a:rPr lang="en-US" dirty="0" smtClean="0"/>
              <a:t>Right-click a terminal in the connector pane and select </a:t>
            </a:r>
            <a:r>
              <a:rPr lang="en-US" b="1" dirty="0" smtClean="0"/>
              <a:t>This Connection Is</a:t>
            </a:r>
            <a:r>
              <a:rPr lang="en-US" dirty="0" smtClean="0"/>
              <a:t>.</a:t>
            </a:r>
          </a:p>
          <a:p>
            <a:pPr eaLnBrk="1" hangingPunct="1"/>
            <a:r>
              <a:rPr lang="en-US" dirty="0" smtClean="0"/>
              <a:t>Select Required, Recommended, or Optional.</a:t>
            </a:r>
          </a:p>
          <a:p>
            <a:pPr eaLnBrk="1" hangingPunct="1"/>
            <a:r>
              <a:rPr lang="en-US" dirty="0" smtClean="0"/>
              <a:t>LabVIEW sets inputs and outputs of VIs you create to Recommended by default.</a:t>
            </a:r>
          </a:p>
          <a:p>
            <a:pPr eaLnBrk="1" hangingPunct="1"/>
            <a:r>
              <a:rPr lang="en-US" dirty="0" smtClean="0"/>
              <a:t>Set a terminal setting to required only if the VI must have the input or output to run properly,</a:t>
            </a:r>
            <a:r>
              <a:rPr lang="en-US" baseline="0" dirty="0" smtClean="0"/>
              <a:t> because if a required terminal is not wired the run arrow will be broken.</a:t>
            </a:r>
            <a:endParaRPr lang="en-US" dirty="0" smtClean="0"/>
          </a:p>
          <a:p>
            <a:pPr eaLnBrk="1" hangingPunct="1"/>
            <a:endParaRPr lang="en-US" dirty="0" smtClean="0"/>
          </a:p>
          <a:p>
            <a:pPr eaLnBrk="1" hangingPunct="1"/>
            <a:r>
              <a:rPr lang="en-US" dirty="0" smtClean="0"/>
              <a:t>The status</a:t>
            </a:r>
            <a:r>
              <a:rPr lang="en-US" baseline="0" dirty="0" smtClean="0"/>
              <a:t> will appear in Context Help as bold, plain, dimmed, respectively.  </a:t>
            </a:r>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good practice to execute a </a:t>
            </a:r>
            <a:r>
              <a:rPr lang="en-US" dirty="0" err="1" smtClean="0"/>
              <a:t>subVI</a:t>
            </a:r>
            <a:r>
              <a:rPr lang="en-US" dirty="0" smtClean="0"/>
              <a:t> only if there is not an error passed to it.  It is often a waste of time/resources</a:t>
            </a:r>
            <a:r>
              <a:rPr lang="en-US" baseline="0" dirty="0" smtClean="0"/>
              <a:t> if you run code when the data passed to that part of code was “bad” because some error occurred upstream.  Putting a case structure around the code that makes up a </a:t>
            </a:r>
            <a:r>
              <a:rPr lang="en-US" baseline="0" dirty="0" err="1" smtClean="0"/>
              <a:t>subVI</a:t>
            </a:r>
            <a:r>
              <a:rPr lang="en-US" baseline="0" dirty="0" smtClean="0"/>
              <a:t> and wiring an error input cluster to the selector terminal is a great way to bypass the code if an error is passed to the </a:t>
            </a:r>
            <a:r>
              <a:rPr lang="en-US" baseline="0" dirty="0" err="1" smtClean="0"/>
              <a:t>subVI</a:t>
            </a:r>
            <a:r>
              <a:rPr lang="en-US" baseline="0" dirty="0" smtClean="0"/>
              <a:t>.  In other words, leave the error case blank (with the exception of some constants wired to output so the tunnels have something wired to them in each case), so that if an error is passed into the VI the Error case will run (quickly) instead of the No Error case (which contains the </a:t>
            </a:r>
            <a:r>
              <a:rPr lang="en-US" baseline="0" dirty="0" err="1" smtClean="0"/>
              <a:t>subVI</a:t>
            </a:r>
            <a:r>
              <a:rPr lang="en-US" baseline="0" dirty="0" smtClean="0"/>
              <a:t> code).</a:t>
            </a:r>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24</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marL="0" marR="0" indent="0" algn="l" defTabSz="914400" rtl="0" eaLnBrk="1" fontAlgn="auto" latinLnBrk="0" hangingPunct="1">
              <a:lnSpc>
                <a:spcPct val="100000"/>
              </a:lnSpc>
              <a:spcBef>
                <a:spcPct val="0"/>
              </a:spcBef>
              <a:spcAft>
                <a:spcPts val="483"/>
              </a:spcAft>
              <a:buClrTx/>
              <a:buSzTx/>
              <a:buFontTx/>
              <a:buNone/>
              <a:tabLst>
                <a:tab pos="649628" algn="l"/>
                <a:tab pos="1299256" algn="l"/>
                <a:tab pos="1948884" algn="l"/>
                <a:tab pos="2598511" algn="l"/>
                <a:tab pos="3248139" algn="l"/>
                <a:tab pos="3897767" algn="l"/>
                <a:tab pos="4547395" algn="l"/>
                <a:tab pos="5197023" algn="l"/>
              </a:tabLst>
              <a:defRPr/>
            </a:pPr>
            <a:r>
              <a:rPr lang="en-US" sz="1200" dirty="0" smtClean="0"/>
              <a:t>- Create a </a:t>
            </a:r>
            <a:r>
              <a:rPr lang="en-US" sz="1200" dirty="0" err="1" smtClean="0"/>
              <a:t>subVI</a:t>
            </a:r>
            <a:r>
              <a:rPr lang="en-US" sz="1200" dirty="0" smtClean="0"/>
              <a:t> - Edit the Icon - Wire Connector Pane -</a:t>
            </a:r>
          </a:p>
          <a:p>
            <a:pPr>
              <a:spcBef>
                <a:spcPct val="0"/>
              </a:spcBef>
              <a:spcAft>
                <a:spcPts val="483"/>
              </a:spcAft>
              <a:tabLst>
                <a:tab pos="649628" algn="l"/>
                <a:tab pos="1299256" algn="l"/>
                <a:tab pos="1948884" algn="l"/>
                <a:tab pos="2598511" algn="l"/>
                <a:tab pos="3248139" algn="l"/>
                <a:tab pos="3897767" algn="l"/>
                <a:tab pos="4547395" algn="l"/>
                <a:tab pos="5197023" algn="l"/>
              </a:tabLst>
            </a:pP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Caption</a:t>
            </a:r>
          </a:p>
          <a:p>
            <a:r>
              <a:rPr lang="en-US" dirty="0" smtClean="0"/>
              <a:t>Front panel objects also can have captions. You can use captions instead of labels to localize a VI without breaking the VI. Unlike a </a:t>
            </a:r>
            <a:r>
              <a:rPr lang="en-US" dirty="0" smtClean="0">
                <a:hlinkClick r:id="rId3" action="ppaction://hlinkfile"/>
              </a:rPr>
              <a:t>label</a:t>
            </a:r>
            <a:r>
              <a:rPr lang="en-US" dirty="0" smtClean="0"/>
              <a:t>, a caption does not affect the name of the object, and you can use it as a more descriptive object label. The caption appears only in the front panel window.</a:t>
            </a:r>
          </a:p>
          <a:p>
            <a:r>
              <a:rPr lang="en-US" dirty="0" smtClean="0"/>
              <a:t>If you </a:t>
            </a:r>
            <a:r>
              <a:rPr lang="en-US" dirty="0" smtClean="0">
                <a:hlinkClick r:id="rId4" action="ppaction://hlinkfile"/>
              </a:rPr>
              <a:t>assign the object to a connector pane terminal</a:t>
            </a:r>
            <a:r>
              <a:rPr lang="en-US" dirty="0" smtClean="0"/>
              <a:t>, the caption appears in a tip strip when you use the Wiring tool to move the cursor over the terminal on the block diagram. The caption also appears next to the terminal in the </a:t>
            </a:r>
            <a:r>
              <a:rPr lang="en-US" b="1" dirty="0" smtClean="0"/>
              <a:t>Context Help</a:t>
            </a:r>
            <a:r>
              <a:rPr lang="en-US" dirty="0" smtClean="0"/>
              <a:t> window if you move the cursor over the connector pane or VI icon.</a:t>
            </a:r>
          </a:p>
          <a:p>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Descriptions</a:t>
            </a:r>
            <a:r>
              <a:rPr lang="en-US" baseline="0" dirty="0" smtClean="0"/>
              <a:t> of VIs and controls, indicators, and constants appear in the Context Help Window when your cursor hovers over them.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 VI description is added by editing the VI Properties: Description field.  You can get to VI Properties through the File</a:t>
            </a:r>
            <a:r>
              <a:rPr lang="en-US" dirty="0" smtClean="0"/>
              <a:t>» VI Properties </a:t>
            </a:r>
            <a:r>
              <a:rPr lang="en-US" baseline="0" dirty="0" smtClean="0"/>
              <a:t>or by right-clicking on the VI icon and selecting VI Properties (in the upper-right corner; not a </a:t>
            </a:r>
            <a:r>
              <a:rPr lang="en-US" baseline="0" dirty="0" err="1" smtClean="0"/>
              <a:t>subVI</a:t>
            </a:r>
            <a:r>
              <a:rPr lang="en-US" baseline="0" dirty="0" smtClean="0"/>
              <a:t> icon).  A VI Properties window will appear like top image in this slide.  Select Documentation from the drop-down menu and enter your description.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 description for a control, indicator, or constant is created by right-clicking on the object and selecting Properties from the short-cut menu.  Click on the Documentation tab and enter the description.  The tip strip field is available here as well.  Tip strips are short messages to help a user by popping up when the cursor is over the object and the VI is running.  </a:t>
            </a:r>
            <a:endParaRPr lang="en-US" dirty="0" smtClean="0"/>
          </a:p>
          <a:p>
            <a:endParaRPr lang="en-US" dirty="0" smtClean="0"/>
          </a:p>
          <a:p>
            <a:r>
              <a:rPr lang="en-US" dirty="0" smtClean="0"/>
              <a:t>Here is LabVIEW</a:t>
            </a:r>
            <a:r>
              <a:rPr lang="en-US" baseline="0" dirty="0" smtClean="0"/>
              <a:t> Help’s information on Descriptions and Tip Strips:</a:t>
            </a:r>
          </a:p>
          <a:p>
            <a:endParaRPr lang="en-US" dirty="0" smtClean="0"/>
          </a:p>
          <a:p>
            <a:r>
              <a:rPr lang="en-US" b="1" dirty="0" smtClean="0"/>
              <a:t>Description</a:t>
            </a:r>
            <a:r>
              <a:rPr lang="en-US" dirty="0" smtClean="0"/>
              <a:t>—Contains a </a:t>
            </a:r>
            <a:r>
              <a:rPr lang="en-US" dirty="0" smtClean="0">
                <a:hlinkClick r:id="rId3"/>
              </a:rPr>
              <a:t>description of the object</a:t>
            </a:r>
            <a:r>
              <a:rPr lang="en-US" dirty="0" smtClean="0"/>
              <a:t>. Descriptions for controls, indicators, and constants appear in the </a:t>
            </a:r>
            <a:r>
              <a:rPr lang="en-US" b="1" dirty="0" smtClean="0"/>
              <a:t>Context Help</a:t>
            </a:r>
            <a:r>
              <a:rPr lang="en-US" dirty="0" smtClean="0"/>
              <a:t> window when you move the cursor over the object. You can enter a description for a VI or function located on the </a:t>
            </a:r>
            <a:r>
              <a:rPr lang="en-US" dirty="0" smtClean="0">
                <a:hlinkClick r:id="rId4"/>
              </a:rPr>
              <a:t>Functions palette</a:t>
            </a:r>
            <a:r>
              <a:rPr lang="en-US" dirty="0" smtClean="0"/>
              <a:t> but you can only view the description in this dialog box. The description will not appear in the </a:t>
            </a:r>
            <a:r>
              <a:rPr lang="en-US" b="1" dirty="0" smtClean="0"/>
              <a:t>Context Help</a:t>
            </a:r>
            <a:r>
              <a:rPr lang="en-US" dirty="0" smtClean="0"/>
              <a:t> window. You can </a:t>
            </a:r>
            <a:r>
              <a:rPr lang="en-US" dirty="0" smtClean="0">
                <a:hlinkClick r:id="rId5"/>
              </a:rPr>
              <a:t>format the text</a:t>
            </a:r>
            <a:r>
              <a:rPr lang="en-US" dirty="0" smtClean="0"/>
              <a:t> in the description to appear bold in the </a:t>
            </a:r>
            <a:r>
              <a:rPr lang="en-US" b="1" dirty="0" smtClean="0"/>
              <a:t>Context Help</a:t>
            </a:r>
            <a:r>
              <a:rPr lang="en-US" dirty="0" smtClean="0"/>
              <a:t> window. If you want to display a carriage return in the </a:t>
            </a:r>
            <a:r>
              <a:rPr lang="en-US" b="1" dirty="0" smtClean="0"/>
              <a:t>Context Help</a:t>
            </a:r>
            <a:r>
              <a:rPr lang="en-US" dirty="0" smtClean="0"/>
              <a:t> window, you must separate paragraphs with two carriage returns. </a:t>
            </a:r>
          </a:p>
          <a:p>
            <a:r>
              <a:rPr lang="en-US" b="1" dirty="0" smtClean="0"/>
              <a:t>Tip</a:t>
            </a:r>
            <a:r>
              <a:rPr lang="en-US" dirty="0" smtClean="0"/>
              <a:t>—Brief description of the object to display when you move the cursor over a front panel object while a VI runs. The </a:t>
            </a:r>
            <a:r>
              <a:rPr lang="en-US" b="1" dirty="0" smtClean="0"/>
              <a:t>Tip</a:t>
            </a:r>
            <a:r>
              <a:rPr lang="en-US" dirty="0" smtClean="0"/>
              <a:t> text box is available only for controls, indicators, or constants. You cannot enter tip information for VIs or functions.</a:t>
            </a:r>
          </a:p>
          <a:p>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Front panel objects also can have captions. You can use captions instead of labels to localize a VI without breaking the VI. Unlike a </a:t>
            </a:r>
            <a:r>
              <a:rPr lang="en-US" dirty="0" smtClean="0">
                <a:hlinkClick r:id="rId3" action="ppaction://hlinkfile"/>
              </a:rPr>
              <a:t>label</a:t>
            </a:r>
            <a:r>
              <a:rPr lang="en-US" dirty="0" smtClean="0"/>
              <a:t>, a caption does not affect the name of the object, and you can use it as a more descriptive object label. The caption appears only in the front panel window.</a:t>
            </a:r>
          </a:p>
          <a:p>
            <a:r>
              <a:rPr lang="en-US" dirty="0" smtClean="0"/>
              <a:t>If you </a:t>
            </a:r>
            <a:r>
              <a:rPr lang="en-US" dirty="0" smtClean="0">
                <a:hlinkClick r:id="rId4" action="ppaction://hlinkfile"/>
              </a:rPr>
              <a:t>assign the object to a connector pane terminal</a:t>
            </a:r>
            <a:r>
              <a:rPr lang="en-US" dirty="0" smtClean="0"/>
              <a:t>, the caption appears in a tip strip when you use the Wiring tool to move the cursor over the terminal on the block diagram. The caption also appears next to the terminal in the </a:t>
            </a:r>
            <a:r>
              <a:rPr lang="en-US" b="1" dirty="0" smtClean="0"/>
              <a:t>Context Help</a:t>
            </a:r>
            <a:r>
              <a:rPr lang="en-US" dirty="0" smtClean="0"/>
              <a:t> window if you move the cursor over the connector pane or VI icon.</a:t>
            </a:r>
          </a:p>
          <a:p>
            <a:r>
              <a:rPr lang="en-US" dirty="0" smtClean="0"/>
              <a:t>Right-click the object and select </a:t>
            </a:r>
            <a:r>
              <a:rPr lang="en-US" b="1" dirty="0" smtClean="0"/>
              <a:t>Visible </a:t>
            </a:r>
            <a:r>
              <a:rPr lang="en-US" b="1" dirty="0" err="1" smtClean="0"/>
              <a:t>Items»Caption</a:t>
            </a:r>
            <a:r>
              <a:rPr lang="en-US" dirty="0" smtClean="0"/>
              <a:t> from the shortcut menu to show or hide the caption. </a:t>
            </a:r>
          </a:p>
          <a:p>
            <a:r>
              <a:rPr lang="en-US" b="1" dirty="0" smtClean="0"/>
              <a:t>Note</a:t>
            </a:r>
            <a:r>
              <a:rPr lang="en-US" dirty="0" smtClean="0"/>
              <a:t>  When the text of the caption changes, LabVIEW does not need to recompile the VI or its callers. You also can use the </a:t>
            </a:r>
            <a:r>
              <a:rPr lang="en-US" dirty="0" smtClean="0">
                <a:hlinkClick r:id="rId5"/>
              </a:rPr>
              <a:t>Text</a:t>
            </a:r>
            <a:r>
              <a:rPr lang="en-US" dirty="0" smtClean="0"/>
              <a:t> property to change the text of a caption programmatically or use the </a:t>
            </a:r>
            <a:r>
              <a:rPr lang="en-US" dirty="0" smtClean="0">
                <a:hlinkClick r:id="rId6"/>
              </a:rPr>
              <a:t>Caption</a:t>
            </a:r>
            <a:r>
              <a:rPr lang="en-US" dirty="0" smtClean="0"/>
              <a:t> property to reference the caption.</a:t>
            </a:r>
          </a:p>
          <a:p>
            <a:r>
              <a:rPr lang="en-US" b="1" dirty="0" smtClean="0"/>
              <a:t>Note</a:t>
            </a:r>
            <a:r>
              <a:rPr lang="en-US" dirty="0" smtClean="0"/>
              <a:t>  You must first create the caption before you use the Text or Caption property, or LabVIEW returns an error. LabVIEW creates the caption the first time you set the caption to visible.</a:t>
            </a:r>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Use the following guidelines when commenting your VIs:</a:t>
            </a:r>
          </a:p>
          <a:p>
            <a:pPr eaLnBrk="1" hangingPunct="1"/>
            <a:r>
              <a:rPr lang="en-US" dirty="0" smtClean="0"/>
              <a:t>Comments:</a:t>
            </a:r>
          </a:p>
          <a:p>
            <a:pPr eaLnBrk="1" hangingPunct="1">
              <a:buFontTx/>
              <a:buChar char="•"/>
            </a:pPr>
            <a:r>
              <a:rPr lang="en-US" dirty="0" smtClean="0"/>
              <a:t> Use to document algorithms that you use and add reference information</a:t>
            </a:r>
          </a:p>
          <a:p>
            <a:pPr eaLnBrk="1" hangingPunct="1">
              <a:buFontTx/>
              <a:buChar char="•"/>
            </a:pPr>
            <a:r>
              <a:rPr lang="en-US" dirty="0" smtClean="0"/>
              <a:t> Label structures to specify the main functionality</a:t>
            </a:r>
          </a:p>
          <a:p>
            <a:pPr eaLnBrk="1" hangingPunct="1">
              <a:buFontTx/>
              <a:buChar char="•"/>
            </a:pPr>
            <a:r>
              <a:rPr lang="en-US" dirty="0" smtClean="0"/>
              <a:t> Label long wires to identify their use/contents</a:t>
            </a:r>
          </a:p>
          <a:p>
            <a:pPr eaLnBrk="1" hangingPunct="1">
              <a:buFontTx/>
              <a:buChar char="•"/>
            </a:pPr>
            <a:r>
              <a:rPr lang="en-US" dirty="0" smtClean="0"/>
              <a:t> Label constants to specify the nature of the constant</a:t>
            </a:r>
          </a:p>
          <a:p>
            <a:pPr eaLnBrk="1" hangingPunct="1">
              <a:buFontTx/>
              <a:buChar char="•"/>
            </a:pPr>
            <a:r>
              <a:rPr lang="en-US" dirty="0" smtClean="0"/>
              <a:t> Do not show labels on functions and </a:t>
            </a:r>
            <a:r>
              <a:rPr lang="en-US" dirty="0" err="1" smtClean="0"/>
              <a:t>subVIs</a:t>
            </a:r>
            <a:r>
              <a:rPr lang="en-US" dirty="0" smtClean="0"/>
              <a:t> - a developer can find information about a function or </a:t>
            </a:r>
            <a:r>
              <a:rPr lang="en-US" dirty="0" err="1" smtClean="0"/>
              <a:t>subVI</a:t>
            </a:r>
            <a:r>
              <a:rPr lang="en-US" dirty="0" smtClean="0"/>
              <a:t> by using the Context Help window</a:t>
            </a:r>
          </a:p>
          <a:p>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29</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a:spcBef>
                <a:spcPct val="0"/>
              </a:spcBef>
              <a:spcAft>
                <a:spcPts val="483"/>
              </a:spcAft>
              <a:tabLst>
                <a:tab pos="649628" algn="l"/>
                <a:tab pos="1299256" algn="l"/>
                <a:tab pos="1948884" algn="l"/>
                <a:tab pos="2598511" algn="l"/>
                <a:tab pos="3248139" algn="l"/>
                <a:tab pos="3897767" algn="l"/>
                <a:tab pos="4547395" algn="l"/>
                <a:tab pos="5197023" algn="l"/>
              </a:tabLst>
            </a:pP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3</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Slide Image Placeholder 1"/>
          <p:cNvSpPr>
            <a:spLocks noGrp="1" noRot="1" noChangeAspect="1" noTextEdit="1"/>
          </p:cNvSpPr>
          <p:nvPr>
            <p:ph type="sldImg"/>
          </p:nvPr>
        </p:nvSpPr>
        <p:spPr bwMode="auto">
          <a:noFill/>
          <a:ln>
            <a:solidFill>
              <a:srgbClr val="000000"/>
            </a:solidFill>
            <a:miter lim="800000"/>
            <a:headEnd/>
            <a:tailEnd/>
          </a:ln>
        </p:spPr>
      </p:sp>
      <p:sp>
        <p:nvSpPr>
          <p:cNvPr id="57958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Arial" pitchFamily="34" charset="0"/>
              </a:rPr>
              <a:t>LVM (LabVIEW Measurement</a:t>
            </a:r>
            <a:r>
              <a:rPr lang="en-US" baseline="0" dirty="0" smtClean="0">
                <a:latin typeface="Arial" pitchFamily="34" charset="0"/>
              </a:rPr>
              <a:t>) </a:t>
            </a:r>
            <a:endParaRPr lang="en-US" dirty="0" smtClean="0">
              <a:latin typeface="Arial" pitchFamily="34" charset="0"/>
            </a:endParaRPr>
          </a:p>
          <a:p>
            <a:r>
              <a:rPr lang="en-US" dirty="0" smtClean="0">
                <a:latin typeface="Arial" pitchFamily="34" charset="0"/>
              </a:rPr>
              <a:t>ASCII (American Standard Code for Information Interchange) </a:t>
            </a:r>
          </a:p>
          <a:p>
            <a:r>
              <a:rPr lang="en-US" dirty="0" smtClean="0">
                <a:latin typeface="Arial" pitchFamily="34" charset="0"/>
              </a:rPr>
              <a:t>TDM (Technical Data Management) </a:t>
            </a:r>
          </a:p>
          <a:p>
            <a:pPr lvl="1"/>
            <a:r>
              <a:rPr lang="en-US" dirty="0" smtClean="0"/>
              <a:t>In LabVIEW, three of the most common techniques for storing data are: </a:t>
            </a:r>
          </a:p>
          <a:p>
            <a:pPr lvl="2"/>
            <a:r>
              <a:rPr lang="en-US" dirty="0" smtClean="0"/>
              <a:t>ASCII file format</a:t>
            </a:r>
          </a:p>
          <a:p>
            <a:pPr lvl="2"/>
            <a:r>
              <a:rPr lang="en-US" dirty="0" smtClean="0"/>
              <a:t>direct binary storage</a:t>
            </a:r>
          </a:p>
          <a:p>
            <a:pPr lvl="2"/>
            <a:r>
              <a:rPr lang="en-US" dirty="0" smtClean="0"/>
              <a:t>TDMS file format</a:t>
            </a:r>
          </a:p>
          <a:p>
            <a:r>
              <a:rPr lang="en-US" dirty="0" smtClean="0">
                <a:latin typeface="Arial" pitchFamily="34" charset="0"/>
              </a:rPr>
              <a:t>Arrow size is to indicate increasing file size.</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Slide Image Placeholder 1"/>
          <p:cNvSpPr>
            <a:spLocks noGrp="1" noRot="1" noChangeAspect="1" noTextEdit="1"/>
          </p:cNvSpPr>
          <p:nvPr>
            <p:ph type="sldImg"/>
          </p:nvPr>
        </p:nvSpPr>
        <p:spPr bwMode="auto">
          <a:noFill/>
          <a:ln>
            <a:solidFill>
              <a:srgbClr val="000000"/>
            </a:solidFill>
            <a:miter lim="800000"/>
            <a:headEnd/>
            <a:tailEnd/>
          </a:ln>
        </p:spPr>
      </p:sp>
      <p:sp>
        <p:nvSpPr>
          <p:cNvPr id="580611" name="Notes Placeholder 2"/>
          <p:cNvSpPr>
            <a:spLocks noGrp="1"/>
          </p:cNvSpPr>
          <p:nvPr>
            <p:ph type="body" idx="1"/>
          </p:nvPr>
        </p:nvSpPr>
        <p:spPr bwMode="auto">
          <a:noFill/>
        </p:spPr>
        <p:txBody>
          <a:bodyPr wrap="square" numCol="1" anchor="t" anchorCtr="0" compatLnSpc="1">
            <a:prstTxWarp prst="textNoShape">
              <a:avLst/>
            </a:prstTxWarp>
          </a:bodyPr>
          <a:lstStyle/>
          <a:p>
            <a:pPr lvl="1"/>
            <a:r>
              <a:rPr lang="en-US" dirty="0" smtClean="0"/>
              <a:t>Use text format files for your data: </a:t>
            </a:r>
          </a:p>
          <a:p>
            <a:pPr lvl="2"/>
            <a:r>
              <a:rPr lang="en-US" dirty="0" smtClean="0"/>
              <a:t>To make the data available to other users or applications</a:t>
            </a:r>
          </a:p>
          <a:p>
            <a:pPr lvl="2"/>
            <a:r>
              <a:rPr lang="en-US" dirty="0" smtClean="0"/>
              <a:t>If disk space and file I/O speed are not crucial</a:t>
            </a:r>
          </a:p>
          <a:p>
            <a:pPr lvl="2"/>
            <a:r>
              <a:rPr lang="en-US" dirty="0" smtClean="0"/>
              <a:t>If performing random access reads or writes is unnecessary</a:t>
            </a:r>
          </a:p>
          <a:p>
            <a:pPr lvl="2"/>
            <a:r>
              <a:rPr lang="en-US" dirty="0" smtClean="0"/>
              <a:t>If numeric precision is not important</a:t>
            </a:r>
          </a:p>
          <a:p>
            <a:pPr lvl="1"/>
            <a:r>
              <a:rPr lang="en-US" dirty="0" smtClean="0"/>
              <a:t>Use binary format files for your data: </a:t>
            </a:r>
          </a:p>
          <a:p>
            <a:pPr lvl="2"/>
            <a:r>
              <a:rPr lang="en-US" dirty="0" smtClean="0"/>
              <a:t>When numeric precision is important</a:t>
            </a:r>
          </a:p>
          <a:p>
            <a:pPr lvl="2"/>
            <a:r>
              <a:rPr lang="en-US" dirty="0" smtClean="0"/>
              <a:t>When you need to randomly access stored data </a:t>
            </a:r>
          </a:p>
          <a:p>
            <a:pPr lvl="2"/>
            <a:r>
              <a:rPr lang="en-US" dirty="0" smtClean="0"/>
              <a:t>When efficiency is important</a:t>
            </a:r>
          </a:p>
          <a:p>
            <a:pPr lvl="1"/>
            <a:r>
              <a:rPr lang="en-US" dirty="0" smtClean="0"/>
              <a:t>A specific type of binary file, known as a </a:t>
            </a:r>
            <a:r>
              <a:rPr lang="en-US" dirty="0" err="1" smtClean="0"/>
              <a:t>Datalog</a:t>
            </a:r>
            <a:r>
              <a:rPr lang="en-US" dirty="0" smtClean="0"/>
              <a:t> file, is the easiest method for logging cluster data to file</a:t>
            </a:r>
          </a:p>
          <a:p>
            <a:pPr lvl="2"/>
            <a:r>
              <a:rPr lang="en-US" dirty="0" smtClean="0"/>
              <a:t>Stores arrays of clusters in a binary representation</a:t>
            </a:r>
          </a:p>
          <a:p>
            <a:pPr lvl="2"/>
            <a:r>
              <a:rPr lang="en-US" dirty="0" smtClean="0"/>
              <a:t>The storage format for </a:t>
            </a:r>
            <a:r>
              <a:rPr lang="en-US" dirty="0" err="1" smtClean="0"/>
              <a:t>Datalog</a:t>
            </a:r>
            <a:r>
              <a:rPr lang="en-US" dirty="0" smtClean="0"/>
              <a:t> files is complex, and therefore the data is difficult to access in any environment except LabVIEW</a:t>
            </a:r>
          </a:p>
          <a:p>
            <a:pPr lvl="1"/>
            <a:r>
              <a:rPr lang="en-US" dirty="0" smtClean="0"/>
              <a:t>Use TDMS files for the following purposes: </a:t>
            </a:r>
          </a:p>
          <a:p>
            <a:pPr lvl="2"/>
            <a:r>
              <a:rPr lang="en-US" dirty="0" smtClean="0"/>
              <a:t>To store test or measurement data</a:t>
            </a:r>
          </a:p>
          <a:p>
            <a:pPr lvl="2"/>
            <a:r>
              <a:rPr lang="en-US" dirty="0" smtClean="0"/>
              <a:t>To create a structure for grouping your data</a:t>
            </a:r>
          </a:p>
          <a:p>
            <a:pPr lvl="2"/>
            <a:r>
              <a:rPr lang="en-US" dirty="0" smtClean="0"/>
              <a:t>To store information about your data</a:t>
            </a:r>
          </a:p>
          <a:p>
            <a:pPr lvl="2"/>
            <a:r>
              <a:rPr lang="en-US" dirty="0" smtClean="0"/>
              <a:t>To read and write data at high speeds</a:t>
            </a:r>
          </a:p>
          <a:p>
            <a:pPr lvl="1"/>
            <a:r>
              <a:rPr lang="en-US" dirty="0" smtClean="0"/>
              <a:t>TDMS file format:</a:t>
            </a:r>
          </a:p>
          <a:p>
            <a:pPr lvl="2"/>
            <a:r>
              <a:rPr lang="en-US" dirty="0" smtClean="0"/>
              <a:t>Binary file (.</a:t>
            </a:r>
            <a:r>
              <a:rPr lang="en-US" dirty="0" err="1" smtClean="0"/>
              <a:t>tdms</a:t>
            </a:r>
            <a:r>
              <a:rPr lang="en-US" dirty="0" smtClean="0"/>
              <a:t>) that contains data and stores properties about the data</a:t>
            </a:r>
          </a:p>
          <a:p>
            <a:pPr lvl="2"/>
            <a:r>
              <a:rPr lang="en-US" dirty="0" smtClean="0"/>
              <a:t>Binary index file (.</a:t>
            </a:r>
            <a:r>
              <a:rPr lang="en-US" dirty="0" err="1" smtClean="0"/>
              <a:t>tdms_index</a:t>
            </a:r>
            <a:r>
              <a:rPr lang="en-US" dirty="0" smtClean="0"/>
              <a:t>) that provides consolidated information on all the attributes and pointers in the TDMS file</a:t>
            </a:r>
          </a:p>
          <a:p>
            <a:pPr lvl="2"/>
            <a:r>
              <a:rPr lang="en-US" dirty="0" smtClean="0"/>
              <a:t>TDMS file format is publicly documented</a:t>
            </a:r>
          </a:p>
          <a:p>
            <a:pPr lvl="2"/>
            <a:r>
              <a:rPr lang="en-US" dirty="0" smtClean="0"/>
              <a:t>Can use with TDM Excel Add-in Tool</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42" name="Slide Image Placeholder 1"/>
          <p:cNvSpPr>
            <a:spLocks noGrp="1" noRot="1" noChangeAspect="1" noTextEdit="1"/>
          </p:cNvSpPr>
          <p:nvPr>
            <p:ph type="sldImg"/>
          </p:nvPr>
        </p:nvSpPr>
        <p:spPr bwMode="auto">
          <a:noFill/>
          <a:ln>
            <a:solidFill>
              <a:srgbClr val="000000"/>
            </a:solidFill>
            <a:miter lim="800000"/>
            <a:headEnd/>
            <a:tailEnd/>
          </a:ln>
        </p:spPr>
      </p:sp>
      <p:sp>
        <p:nvSpPr>
          <p:cNvPr id="675843" name="Notes Placeholder 2"/>
          <p:cNvSpPr>
            <a:spLocks noGrp="1"/>
          </p:cNvSpPr>
          <p:nvPr>
            <p:ph type="body" idx="1"/>
          </p:nvPr>
        </p:nvSpPr>
        <p:spPr>
          <a:noFill/>
          <a:ln/>
        </p:spPr>
        <p:txBody>
          <a:bodyPr/>
          <a:lstStyle/>
          <a:p>
            <a:pPr eaLnBrk="1" hangingPunct="1"/>
            <a:r>
              <a:rPr lang="en-US" dirty="0" smtClean="0"/>
              <a:t>The</a:t>
            </a:r>
            <a:r>
              <a:rPr lang="en-US" baseline="0" dirty="0" smtClean="0"/>
              <a:t> high-level file i/o VIs are at the top of the File I/O palette.  Low-level VIs are located below the high-level.  This trend is consistent with many palettes, such as DAQ.</a:t>
            </a:r>
          </a:p>
          <a:p>
            <a:pPr eaLnBrk="1" hangingPunct="1"/>
            <a:endParaRPr lang="en-US" baseline="0" dirty="0" smtClean="0"/>
          </a:p>
          <a:p>
            <a:pPr eaLnBrk="1" hangingPunct="1"/>
            <a:r>
              <a:rPr lang="en-US" baseline="0" dirty="0" smtClean="0"/>
              <a:t>The biggest difference between high-level and low-level File I/O VIs is that high-level functions perform the open/create, read/write, </a:t>
            </a:r>
            <a:r>
              <a:rPr lang="en-US" i="1" baseline="0" dirty="0" smtClean="0"/>
              <a:t>and</a:t>
            </a:r>
            <a:r>
              <a:rPr lang="en-US" baseline="0" dirty="0" smtClean="0"/>
              <a:t> close. In comparison, these steps are divided out among multiple low-level VIs</a:t>
            </a:r>
            <a:endParaRPr lang="en-US" dirty="0" smtClean="0"/>
          </a:p>
        </p:txBody>
      </p:sp>
      <p:sp>
        <p:nvSpPr>
          <p:cNvPr id="675844" name="Slide Number Placeholder 3"/>
          <p:cNvSpPr>
            <a:spLocks noGrp="1"/>
          </p:cNvSpPr>
          <p:nvPr>
            <p:ph type="sldNum" sz="quarter" idx="4294967295"/>
          </p:nvPr>
        </p:nvSpPr>
        <p:spPr bwMode="auto">
          <a:xfrm>
            <a:off x="3883296" y="8684298"/>
            <a:ext cx="2973149" cy="458139"/>
          </a:xfrm>
          <a:prstGeom prst="rect">
            <a:avLst/>
          </a:prstGeom>
          <a:noFill/>
          <a:ln>
            <a:miter lim="800000"/>
            <a:headEnd/>
            <a:tailEnd/>
          </a:ln>
        </p:spPr>
        <p:txBody>
          <a:bodyPr lIns="89724" tIns="44862" rIns="89724" bIns="44862"/>
          <a:lstStyle/>
          <a:p>
            <a:pPr algn="r" eaLnBrk="0" hangingPunct="0"/>
            <a:fld id="{E760D2A0-8B3C-423B-A23D-C82A63F4C699}" type="slidenum">
              <a:rPr lang="en-US" b="1">
                <a:solidFill>
                  <a:srgbClr val="FFFFFF"/>
                </a:solidFill>
              </a:rPr>
              <a:pPr algn="r" eaLnBrk="0" hangingPunct="0"/>
              <a:t>33</a:t>
            </a:fld>
            <a:endParaRPr lang="en-US" b="1" dirty="0">
              <a:solidFill>
                <a:srgbClr val="FFFFFF"/>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High-level File</a:t>
            </a:r>
            <a:r>
              <a:rPr lang="en-US" baseline="0" dirty="0" smtClean="0"/>
              <a:t> I/O functions are great for getting started or in situations when you are not streaming data (instead, a one-time read/write).  </a:t>
            </a:r>
          </a:p>
          <a:p>
            <a:endParaRPr lang="en-US" baseline="0" dirty="0" smtClean="0"/>
          </a:p>
          <a:p>
            <a:r>
              <a:rPr lang="en-US" baseline="0" dirty="0" smtClean="0"/>
              <a:t>The Spreadsheet file functions use a numeric text file.  If you want to use a LVM or TDMS file, use the Measurement File Express </a:t>
            </a:r>
            <a:r>
              <a:rPr lang="en-US" baseline="0" dirty="0" err="1" smtClean="0"/>
              <a:t>VIs.</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03257903-8A4F-4F24-9CB3-B2FEAE8B48E2}"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using</a:t>
            </a:r>
            <a:r>
              <a:rPr lang="en-US" baseline="0" dirty="0" smtClean="0"/>
              <a:t> low-level file i/o VIs, it is very important to follow this structure:  open/create the file BEFORE the loop; do reading/writing WITHIN the loop; close the file AFTER the loop.  </a:t>
            </a:r>
          </a:p>
          <a:p>
            <a:endParaRPr lang="en-US" baseline="0" dirty="0" smtClean="0"/>
          </a:p>
          <a:p>
            <a:r>
              <a:rPr lang="en-US" baseline="0" dirty="0" smtClean="0"/>
              <a:t>The reason for this structure is that open/creating and closing files takes significantly more overhead than reading/writing to the file.  Your program will be much more efficient by following this format.</a:t>
            </a:r>
          </a:p>
          <a:p>
            <a:endParaRPr lang="en-US" baseline="0" dirty="0" smtClean="0"/>
          </a:p>
          <a:p>
            <a:r>
              <a:rPr lang="en-US" baseline="0" dirty="0" smtClean="0"/>
              <a:t>This is a similar pattern to what we will see in data acquisition- so be on the look-out!</a:t>
            </a:r>
            <a:endParaRPr lang="en-US" dirty="0"/>
          </a:p>
        </p:txBody>
      </p:sp>
      <p:sp>
        <p:nvSpPr>
          <p:cNvPr id="4" name="Slide Number Placeholder 3"/>
          <p:cNvSpPr>
            <a:spLocks noGrp="1"/>
          </p:cNvSpPr>
          <p:nvPr>
            <p:ph type="sldNum" sz="quarter" idx="10"/>
          </p:nvPr>
        </p:nvSpPr>
        <p:spPr/>
        <p:txBody>
          <a:bodyPr/>
          <a:lstStyle/>
          <a:p>
            <a:fld id="{03257903-8A4F-4F24-9CB3-B2FEAE8B48E2}"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36</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a:spcBef>
                <a:spcPct val="0"/>
              </a:spcBef>
              <a:spcAft>
                <a:spcPts val="483"/>
              </a:spcAft>
              <a:tabLst>
                <a:tab pos="649628" algn="l"/>
                <a:tab pos="1299256" algn="l"/>
                <a:tab pos="1948884" algn="l"/>
                <a:tab pos="2598511" algn="l"/>
                <a:tab pos="3248139" algn="l"/>
                <a:tab pos="3897767" algn="l"/>
                <a:tab pos="4547395" algn="l"/>
                <a:tab pos="5197023" algn="l"/>
              </a:tabLst>
            </a:pP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4</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r>
              <a:rPr lang="en-US" dirty="0" smtClean="0"/>
              <a:t>Sequence</a:t>
            </a:r>
            <a:r>
              <a:rPr lang="en-US" baseline="0" dirty="0" smtClean="0"/>
              <a:t> structures are typically avoided because the CANNOT be aborted in the middle of a sequence.  There are some cases in which this feature is desired which makes the sequence structure (flat or stacked) ideal.  However, data flow is typically encouraged with wires or other structures such as a case structure as part of a state machine.</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5</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6</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r>
              <a:rPr lang="en-US" dirty="0" smtClean="0"/>
              <a:t>The tick count has</a:t>
            </a:r>
            <a:r>
              <a:rPr lang="en-US" baseline="0" dirty="0" smtClean="0"/>
              <a:t> a maximum value and when that maximum is reached it starts over at 0.  If tick count “rolls over” within your time period, you may have inaccurate time measurements.</a:t>
            </a:r>
          </a:p>
          <a:p>
            <a:endParaRPr lang="en-US" baseline="0" dirty="0" smtClean="0"/>
          </a:p>
          <a:p>
            <a:r>
              <a:rPr lang="en-US" baseline="0" dirty="0" smtClean="0"/>
              <a:t>The Express VI is not preferred simply because of the amount of processor it requires.  It has a timer constantly going, instead of periodically checking, which cause excessive use of </a:t>
            </a:r>
            <a:r>
              <a:rPr lang="en-US" baseline="0" smtClean="0"/>
              <a:t>the processor. </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7AC893D7-2398-4C3E-B343-286249E1E295}" type="slidenum">
              <a:rPr lang="en-US" b="1">
                <a:solidFill>
                  <a:srgbClr val="FFFFFF"/>
                </a:solidFill>
              </a:rPr>
              <a:pPr algn="r" eaLnBrk="0" hangingPunct="0"/>
              <a:t>7</a:t>
            </a:fld>
            <a:endParaRPr lang="en-US" b="1" dirty="0">
              <a:solidFill>
                <a:srgbClr val="FFFFFF"/>
              </a:solidFill>
            </a:endParaRPr>
          </a:p>
        </p:txBody>
      </p:sp>
      <p:sp>
        <p:nvSpPr>
          <p:cNvPr id="522243" name="Rectangle 2"/>
          <p:cNvSpPr>
            <a:spLocks noGrp="1" noRot="1" noChangeAspect="1" noChangeArrowheads="1" noTextEdit="1"/>
          </p:cNvSpPr>
          <p:nvPr>
            <p:ph type="sldImg"/>
          </p:nvPr>
        </p:nvSpPr>
        <p:spPr bwMode="auto">
          <a:xfrm>
            <a:off x="809625" y="449263"/>
            <a:ext cx="5094288" cy="3822700"/>
          </a:xfrm>
          <a:noFill/>
          <a:ln>
            <a:solidFill>
              <a:srgbClr val="000000"/>
            </a:solidFill>
            <a:miter lim="800000"/>
            <a:headEnd/>
            <a:tailEnd/>
          </a:ln>
        </p:spPr>
      </p:sp>
      <p:sp>
        <p:nvSpPr>
          <p:cNvPr id="522244" name="Rectangle 3"/>
          <p:cNvSpPr>
            <a:spLocks noGrp="1" noChangeArrowheads="1"/>
          </p:cNvSpPr>
          <p:nvPr>
            <p:ph type="body" idx="1"/>
          </p:nvPr>
        </p:nvSpPr>
        <p:spPr>
          <a:xfrm>
            <a:off x="686113" y="4506329"/>
            <a:ext cx="5485778" cy="4112298"/>
          </a:xfrm>
          <a:noFill/>
          <a:ln/>
        </p:spPr>
        <p:txBody>
          <a:bodyPr/>
          <a:lstStyle/>
          <a:p>
            <a:pPr marL="224655" indent="-224655"/>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7AC893D7-2398-4C3E-B343-286249E1E295}" type="slidenum">
              <a:rPr lang="en-US" b="1">
                <a:solidFill>
                  <a:srgbClr val="FFFFFF"/>
                </a:solidFill>
              </a:rPr>
              <a:pPr algn="r" eaLnBrk="0" hangingPunct="0"/>
              <a:t>8</a:t>
            </a:fld>
            <a:endParaRPr lang="en-US" b="1" dirty="0">
              <a:solidFill>
                <a:srgbClr val="FFFFFF"/>
              </a:solidFill>
            </a:endParaRPr>
          </a:p>
        </p:txBody>
      </p:sp>
      <p:sp>
        <p:nvSpPr>
          <p:cNvPr id="522243" name="Rectangle 2"/>
          <p:cNvSpPr>
            <a:spLocks noGrp="1" noRot="1" noChangeAspect="1" noChangeArrowheads="1" noTextEdit="1"/>
          </p:cNvSpPr>
          <p:nvPr>
            <p:ph type="sldImg"/>
          </p:nvPr>
        </p:nvSpPr>
        <p:spPr bwMode="auto">
          <a:xfrm>
            <a:off x="809625" y="449263"/>
            <a:ext cx="5094288" cy="3822700"/>
          </a:xfrm>
          <a:noFill/>
          <a:ln>
            <a:solidFill>
              <a:srgbClr val="000000"/>
            </a:solidFill>
            <a:miter lim="800000"/>
            <a:headEnd/>
            <a:tailEnd/>
          </a:ln>
        </p:spPr>
      </p:sp>
      <p:sp>
        <p:nvSpPr>
          <p:cNvPr id="522244" name="Rectangle 3"/>
          <p:cNvSpPr>
            <a:spLocks noGrp="1" noChangeArrowheads="1"/>
          </p:cNvSpPr>
          <p:nvPr>
            <p:ph type="body" idx="1"/>
          </p:nvPr>
        </p:nvSpPr>
        <p:spPr>
          <a:xfrm>
            <a:off x="686113" y="4506329"/>
            <a:ext cx="5485778" cy="4112298"/>
          </a:xfrm>
          <a:noFill/>
          <a:ln/>
        </p:spPr>
        <p:txBody>
          <a:bodyPr/>
          <a:lstStyle/>
          <a:p>
            <a:pPr marL="224655" indent="-224655"/>
            <a:r>
              <a:rPr lang="en-US" dirty="0" smtClean="0"/>
              <a:t>The</a:t>
            </a:r>
            <a:r>
              <a:rPr lang="en-US" baseline="0" dirty="0" smtClean="0"/>
              <a:t> wait until next millisecond multiple sets up “opportunities” for the next loop iteration at millisecond intervals of the value wired to the function.  Because 20 is wired to the function, the opportunities for the loop to go on to the next loop iteration are at 20 ms, 40 ms, 60 ms, 80 ms, etc.  The other code within the loop was not complete until after the first opportunity, so the next loop iteration cannot begin until the second opportunity at 40 </a:t>
            </a:r>
            <a:r>
              <a:rPr lang="en-US" baseline="0" dirty="0" err="1" smtClean="0"/>
              <a:t>ms.</a:t>
            </a:r>
            <a:r>
              <a:rPr lang="en-US" baseline="0" dirty="0" smtClean="0"/>
              <a:t> </a:t>
            </a: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B0F27C0-06AC-4D6E-9813-03246B22B4CD}" type="slidenum">
              <a:rPr lang="en-US"/>
              <a:pPr/>
              <a:t>9</a:t>
            </a:fld>
            <a:endParaRPr lang="en-US"/>
          </a:p>
        </p:txBody>
      </p:sp>
      <p:sp>
        <p:nvSpPr>
          <p:cNvPr id="194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r>
              <a:rPr lang="en-US" dirty="0" smtClean="0">
                <a:hlinkClick r:id="rId3"/>
              </a:rPr>
              <a:t>http://zone.ni.com/devzone/cda/tut/p/id/3024</a:t>
            </a:r>
            <a:r>
              <a:rPr lang="en-US" dirty="0" smtClean="0"/>
              <a:t>  &lt;-</a:t>
            </a:r>
            <a:r>
              <a:rPr lang="en-US" baseline="0" dirty="0" smtClean="0"/>
              <a:t> article on state machines from ni.com with a great coke machine example.</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726" indent="0" algn="ctr">
              <a:buNone/>
              <a:defRPr/>
            </a:lvl2pPr>
            <a:lvl3pPr marL="829452" indent="0" algn="ctr">
              <a:buNone/>
              <a:defRPr/>
            </a:lvl3pPr>
            <a:lvl4pPr marL="1244178" indent="0" algn="ctr">
              <a:buNone/>
              <a:defRPr/>
            </a:lvl4pPr>
            <a:lvl5pPr marL="1658904" indent="0" algn="ctr">
              <a:buNone/>
              <a:defRPr/>
            </a:lvl5pPr>
            <a:lvl6pPr marL="2073631" indent="0" algn="ctr">
              <a:buNone/>
              <a:defRPr/>
            </a:lvl6pPr>
            <a:lvl7pPr marL="2488357" indent="0" algn="ctr">
              <a:buNone/>
              <a:defRPr/>
            </a:lvl7pPr>
            <a:lvl8pPr marL="2903083" indent="0" algn="ctr">
              <a:buNone/>
              <a:defRPr/>
            </a:lvl8pPr>
            <a:lvl9pPr marL="3317809"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5/18/2011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5/18/2011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880" y="273629"/>
            <a:ext cx="2056320" cy="585565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6481" y="273629"/>
            <a:ext cx="6032160" cy="585565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5/18/2011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6480" y="1604329"/>
            <a:ext cx="404352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38241" y="1604329"/>
            <a:ext cx="4044960" cy="4524955"/>
          </a:xfrm>
        </p:spPr>
        <p:txBody>
          <a:bodyPr/>
          <a:lstStyle/>
          <a:p>
            <a:r>
              <a:rPr lang="en-US" smtClean="0"/>
              <a:t>Click icon to add clip art</a:t>
            </a:r>
            <a:endParaRPr lang="en-US"/>
          </a:p>
        </p:txBody>
      </p:sp>
      <p:sp>
        <p:nvSpPr>
          <p:cNvPr id="5" name="Date Placeholder 4"/>
          <p:cNvSpPr>
            <a:spLocks noGrp="1"/>
          </p:cNvSpPr>
          <p:nvPr>
            <p:ph type="dt" idx="10"/>
          </p:nvPr>
        </p:nvSpPr>
        <p:spPr>
          <a:xfrm>
            <a:off x="456481" y="6247376"/>
            <a:ext cx="2128320" cy="470930"/>
          </a:xfrm>
        </p:spPr>
        <p:txBody>
          <a:bodyPr/>
          <a:lstStyle>
            <a:lvl1pPr>
              <a:defRPr/>
            </a:lvl1pPr>
          </a:lstStyle>
          <a:p>
            <a:fld id="{58EBE789-4C61-4BC5-8561-CD900AE7C768}" type="datetimeFigureOut">
              <a:rPr lang="en-US" smtClean="0"/>
              <a:pPr/>
              <a:t>5/18/2011</a:t>
            </a:fld>
            <a:endParaRPr lang="en-US"/>
          </a:p>
        </p:txBody>
      </p:sp>
      <p:sp>
        <p:nvSpPr>
          <p:cNvPr id="6" name="Footer Placeholder 5"/>
          <p:cNvSpPr>
            <a:spLocks noGrp="1"/>
          </p:cNvSpPr>
          <p:nvPr>
            <p:ph type="ftr" idx="11"/>
          </p:nvPr>
        </p:nvSpPr>
        <p:spPr>
          <a:xfrm>
            <a:off x="3127680" y="6247376"/>
            <a:ext cx="2897280" cy="470930"/>
          </a:xfrm>
        </p:spPr>
        <p:txBody>
          <a:bodyPr/>
          <a:lstStyle>
            <a:lvl1pPr>
              <a:defRPr/>
            </a:lvl1pPr>
          </a:lstStyle>
          <a:p>
            <a:endParaRPr lang="en-US"/>
          </a:p>
        </p:txBody>
      </p:sp>
      <p:sp>
        <p:nvSpPr>
          <p:cNvPr id="7" name="Slide Number Placeholder 6"/>
          <p:cNvSpPr>
            <a:spLocks noGrp="1"/>
          </p:cNvSpPr>
          <p:nvPr>
            <p:ph type="sldNum" idx="12"/>
          </p:nvPr>
        </p:nvSpPr>
        <p:spPr>
          <a:xfrm>
            <a:off x="6556321" y="6247376"/>
            <a:ext cx="2128320" cy="470930"/>
          </a:xfrm>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6480" y="1604329"/>
            <a:ext cx="4043520" cy="4524955"/>
          </a:xfrm>
        </p:spPr>
        <p:txBody>
          <a:bodyPr/>
          <a:lstStyle/>
          <a:p>
            <a:r>
              <a:rPr lang="en-US" smtClean="0"/>
              <a:t>Click icon to add clip art</a:t>
            </a:r>
            <a:endParaRPr lang="en-US"/>
          </a:p>
        </p:txBody>
      </p:sp>
      <p:sp>
        <p:nvSpPr>
          <p:cNvPr id="4" name="Text Placeholder 3"/>
          <p:cNvSpPr>
            <a:spLocks noGrp="1"/>
          </p:cNvSpPr>
          <p:nvPr>
            <p:ph type="body" sz="half" idx="2"/>
          </p:nvPr>
        </p:nvSpPr>
        <p:spPr>
          <a:xfrm>
            <a:off x="4638241" y="1604329"/>
            <a:ext cx="404496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a:xfrm>
            <a:off x="456481" y="6247376"/>
            <a:ext cx="2128320" cy="470930"/>
          </a:xfrm>
        </p:spPr>
        <p:txBody>
          <a:bodyPr/>
          <a:lstStyle>
            <a:lvl1pPr>
              <a:defRPr/>
            </a:lvl1pPr>
          </a:lstStyle>
          <a:p>
            <a:fld id="{58EBE789-4C61-4BC5-8561-CD900AE7C768}" type="datetimeFigureOut">
              <a:rPr lang="en-US" smtClean="0"/>
              <a:pPr/>
              <a:t>5/18/2011</a:t>
            </a:fld>
            <a:endParaRPr lang="en-US"/>
          </a:p>
        </p:txBody>
      </p:sp>
      <p:sp>
        <p:nvSpPr>
          <p:cNvPr id="6" name="Footer Placeholder 5"/>
          <p:cNvSpPr>
            <a:spLocks noGrp="1"/>
          </p:cNvSpPr>
          <p:nvPr>
            <p:ph type="ftr" idx="11"/>
          </p:nvPr>
        </p:nvSpPr>
        <p:spPr>
          <a:xfrm>
            <a:off x="3127680" y="6247376"/>
            <a:ext cx="2897280" cy="470930"/>
          </a:xfrm>
        </p:spPr>
        <p:txBody>
          <a:bodyPr/>
          <a:lstStyle>
            <a:lvl1pPr>
              <a:defRPr/>
            </a:lvl1pPr>
          </a:lstStyle>
          <a:p>
            <a:endParaRPr lang="en-US"/>
          </a:p>
        </p:txBody>
      </p:sp>
      <p:sp>
        <p:nvSpPr>
          <p:cNvPr id="7" name="Slide Number Placeholder 6"/>
          <p:cNvSpPr>
            <a:spLocks noGrp="1"/>
          </p:cNvSpPr>
          <p:nvPr>
            <p:ph type="sldNum" idx="12"/>
          </p:nvPr>
        </p:nvSpPr>
        <p:spPr>
          <a:xfrm>
            <a:off x="6556321" y="6247376"/>
            <a:ext cx="2128320" cy="470930"/>
          </a:xfrm>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6480" y="1604329"/>
            <a:ext cx="404352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38241" y="1604329"/>
            <a:ext cx="4044960" cy="219335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38241" y="3935934"/>
            <a:ext cx="4044960" cy="2193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idx="10"/>
          </p:nvPr>
        </p:nvSpPr>
        <p:spPr>
          <a:xfrm>
            <a:off x="456481" y="6247376"/>
            <a:ext cx="2128320" cy="470930"/>
          </a:xfrm>
        </p:spPr>
        <p:txBody>
          <a:bodyPr/>
          <a:lstStyle>
            <a:lvl1pPr>
              <a:defRPr/>
            </a:lvl1pPr>
          </a:lstStyle>
          <a:p>
            <a:fld id="{58EBE789-4C61-4BC5-8561-CD900AE7C768}" type="datetimeFigureOut">
              <a:rPr lang="en-US" smtClean="0"/>
              <a:pPr/>
              <a:t>5/18/2011</a:t>
            </a:fld>
            <a:endParaRPr lang="en-US"/>
          </a:p>
        </p:txBody>
      </p:sp>
      <p:sp>
        <p:nvSpPr>
          <p:cNvPr id="7" name="Footer Placeholder 6"/>
          <p:cNvSpPr>
            <a:spLocks noGrp="1"/>
          </p:cNvSpPr>
          <p:nvPr>
            <p:ph type="ftr" idx="11"/>
          </p:nvPr>
        </p:nvSpPr>
        <p:spPr>
          <a:xfrm>
            <a:off x="3127680" y="6247376"/>
            <a:ext cx="2897280" cy="470930"/>
          </a:xfrm>
        </p:spPr>
        <p:txBody>
          <a:bodyPr/>
          <a:lstStyle>
            <a:lvl1pPr>
              <a:defRPr/>
            </a:lvl1pPr>
          </a:lstStyle>
          <a:p>
            <a:endParaRPr lang="en-US"/>
          </a:p>
        </p:txBody>
      </p:sp>
      <p:sp>
        <p:nvSpPr>
          <p:cNvPr id="8" name="Slide Number Placeholder 7"/>
          <p:cNvSpPr>
            <a:spLocks noGrp="1"/>
          </p:cNvSpPr>
          <p:nvPr>
            <p:ph type="sldNum" idx="12"/>
          </p:nvPr>
        </p:nvSpPr>
        <p:spPr>
          <a:xfrm>
            <a:off x="6556321" y="6247376"/>
            <a:ext cx="2128320" cy="470930"/>
          </a:xfrm>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1"/>
            <a:ext cx="80772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514475"/>
            <a:ext cx="3962400" cy="42862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1" y="1514475"/>
            <a:ext cx="3962400" cy="42862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6934200" y="6534151"/>
            <a:ext cx="2133600" cy="476250"/>
          </a:xfrm>
          <a:prstGeom prst="rect">
            <a:avLst/>
          </a:prstGeom>
        </p:spPr>
        <p:txBody>
          <a:bodyPr/>
          <a:lstStyle>
            <a:lvl1pPr algn="ctr" eaLnBrk="0" hangingPunct="0">
              <a:defRPr b="1">
                <a:solidFill>
                  <a:srgbClr val="FFFFFF"/>
                </a:solidFill>
                <a:latin typeface="Arial Narrow" pitchFamily="34" charset="0"/>
              </a:defRPr>
            </a:lvl1pPr>
          </a:lstStyle>
          <a:p>
            <a:pPr>
              <a:defRPr/>
            </a:pPr>
            <a:fld id="{96646B6E-4D4E-4929-B9CF-38547E55273B}"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640" indent="0" algn="ctr">
              <a:buNone/>
              <a:defRPr/>
            </a:lvl2pPr>
            <a:lvl3pPr marL="829280" indent="0" algn="ctr">
              <a:buNone/>
              <a:defRPr/>
            </a:lvl3pPr>
            <a:lvl4pPr marL="1243920" indent="0" algn="ctr">
              <a:buNone/>
              <a:defRPr/>
            </a:lvl4pPr>
            <a:lvl5pPr marL="1658560" indent="0" algn="ctr">
              <a:buNone/>
              <a:defRPr/>
            </a:lvl5pPr>
            <a:lvl6pPr marL="2073201" indent="0" algn="ctr">
              <a:buNone/>
              <a:defRPr/>
            </a:lvl6pPr>
            <a:lvl7pPr marL="2487841" indent="0" algn="ctr">
              <a:buNone/>
              <a:defRPr/>
            </a:lvl7pPr>
            <a:lvl8pPr marL="2902481" indent="0" algn="ctr">
              <a:buNone/>
              <a:defRPr/>
            </a:lvl8pPr>
            <a:lvl9pPr marL="3317121" indent="0" algn="ctr">
              <a:buNone/>
              <a:defRPr/>
            </a:lvl9pPr>
          </a:lstStyle>
          <a:p>
            <a:r>
              <a:rPr lang="en-US" smtClean="0"/>
              <a:t>Click to edit Master subtitle style</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5"/>
            <a:ext cx="7771680" cy="1362383"/>
          </a:xfrm>
        </p:spPr>
        <p:txBody>
          <a:bodyPr/>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640" indent="0">
              <a:buNone/>
              <a:defRPr sz="1600"/>
            </a:lvl2pPr>
            <a:lvl3pPr marL="829280" indent="0">
              <a:buNone/>
              <a:defRPr sz="1500"/>
            </a:lvl3pPr>
            <a:lvl4pPr marL="1243920" indent="0">
              <a:buNone/>
              <a:defRPr sz="1300"/>
            </a:lvl4pPr>
            <a:lvl5pPr marL="1658560" indent="0">
              <a:buNone/>
              <a:defRPr sz="1300"/>
            </a:lvl5pPr>
            <a:lvl6pPr marL="2073201" indent="0">
              <a:buNone/>
              <a:defRPr sz="1300"/>
            </a:lvl6pPr>
            <a:lvl7pPr marL="2487841" indent="0">
              <a:buNone/>
              <a:defRPr sz="1300"/>
            </a:lvl7pPr>
            <a:lvl8pPr marL="2902481" indent="0">
              <a:buNone/>
              <a:defRPr sz="1300"/>
            </a:lvl8pPr>
            <a:lvl9pPr marL="3317121" indent="0">
              <a:buNone/>
              <a:defRPr sz="1300"/>
            </a:lvl9pPr>
          </a:lstStyle>
          <a:p>
            <a:pPr lvl="0"/>
            <a:r>
              <a:rPr lang="en-US" smtClean="0"/>
              <a:t>Click to edit Master text styles</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440" y="1981648"/>
            <a:ext cx="3816000" cy="4113072"/>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9680" y="1981648"/>
            <a:ext cx="3816000" cy="4113072"/>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5/18/2011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2" y="275072"/>
            <a:ext cx="8229600" cy="114203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640" indent="0">
              <a:buNone/>
              <a:defRPr sz="1800" b="1"/>
            </a:lvl2pPr>
            <a:lvl3pPr marL="829280" indent="0">
              <a:buNone/>
              <a:defRPr sz="1600" b="1"/>
            </a:lvl3pPr>
            <a:lvl4pPr marL="1243920" indent="0">
              <a:buNone/>
              <a:defRPr sz="1500" b="1"/>
            </a:lvl4pPr>
            <a:lvl5pPr marL="1658560" indent="0">
              <a:buNone/>
              <a:defRPr sz="1500" b="1"/>
            </a:lvl5pPr>
            <a:lvl6pPr marL="2073201" indent="0">
              <a:buNone/>
              <a:defRPr sz="1500" b="1"/>
            </a:lvl6pPr>
            <a:lvl7pPr marL="2487841" indent="0">
              <a:buNone/>
              <a:defRPr sz="1500" b="1"/>
            </a:lvl7pPr>
            <a:lvl8pPr marL="2902481" indent="0">
              <a:buNone/>
              <a:defRPr sz="1500" b="1"/>
            </a:lvl8pPr>
            <a:lvl9pPr marL="3317121"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442" y="1535201"/>
            <a:ext cx="4042080" cy="639427"/>
          </a:xfrm>
        </p:spPr>
        <p:txBody>
          <a:bodyPr anchor="b"/>
          <a:lstStyle>
            <a:lvl1pPr marL="0" indent="0">
              <a:buNone/>
              <a:defRPr sz="2200" b="1"/>
            </a:lvl1pPr>
            <a:lvl2pPr marL="414640" indent="0">
              <a:buNone/>
              <a:defRPr sz="1800" b="1"/>
            </a:lvl2pPr>
            <a:lvl3pPr marL="829280" indent="0">
              <a:buNone/>
              <a:defRPr sz="1600" b="1"/>
            </a:lvl3pPr>
            <a:lvl4pPr marL="1243920" indent="0">
              <a:buNone/>
              <a:defRPr sz="1500" b="1"/>
            </a:lvl4pPr>
            <a:lvl5pPr marL="1658560" indent="0">
              <a:buNone/>
              <a:defRPr sz="1500" b="1"/>
            </a:lvl5pPr>
            <a:lvl6pPr marL="2073201" indent="0">
              <a:buNone/>
              <a:defRPr sz="1500" b="1"/>
            </a:lvl6pPr>
            <a:lvl7pPr marL="2487841" indent="0">
              <a:buNone/>
              <a:defRPr sz="1500" b="1"/>
            </a:lvl7pPr>
            <a:lvl8pPr marL="2902481" indent="0">
              <a:buNone/>
              <a:defRPr sz="1500" b="1"/>
            </a:lvl8pPr>
            <a:lvl9pPr marL="3317121"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2"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523" y="273631"/>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920" y="1434393"/>
            <a:ext cx="3008160" cy="4692013"/>
          </a:xfrm>
        </p:spPr>
        <p:txBody>
          <a:bodyPr/>
          <a:lstStyle>
            <a:lvl1pPr marL="0" indent="0">
              <a:buNone/>
              <a:defRPr sz="1300"/>
            </a:lvl1pPr>
            <a:lvl2pPr marL="414640" indent="0">
              <a:buNone/>
              <a:defRPr sz="1100"/>
            </a:lvl2pPr>
            <a:lvl3pPr marL="829280" indent="0">
              <a:buNone/>
              <a:defRPr sz="900"/>
            </a:lvl3pPr>
            <a:lvl4pPr marL="1243920" indent="0">
              <a:buNone/>
              <a:defRPr sz="800"/>
            </a:lvl4pPr>
            <a:lvl5pPr marL="1658560" indent="0">
              <a:buNone/>
              <a:defRPr sz="800"/>
            </a:lvl5pPr>
            <a:lvl6pPr marL="2073201" indent="0">
              <a:buNone/>
              <a:defRPr sz="800"/>
            </a:lvl6pPr>
            <a:lvl7pPr marL="2487841" indent="0">
              <a:buNone/>
              <a:defRPr sz="800"/>
            </a:lvl7pPr>
            <a:lvl8pPr marL="2902481" indent="0">
              <a:buNone/>
              <a:defRPr sz="800"/>
            </a:lvl8pPr>
            <a:lvl9pPr marL="3317121" indent="0">
              <a:buNone/>
              <a:defRPr sz="800"/>
            </a:lvl9pPr>
          </a:lstStyle>
          <a:p>
            <a:pPr lvl="0"/>
            <a:r>
              <a:rPr lang="en-US" smtClean="0"/>
              <a:t>Click to edit Master text styles</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3" y="4800026"/>
            <a:ext cx="5486400" cy="567420"/>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803" y="612065"/>
            <a:ext cx="5486400" cy="4115952"/>
          </a:xfrm>
        </p:spPr>
        <p:txBody>
          <a:bodyPr/>
          <a:lstStyle>
            <a:lvl1pPr marL="0" indent="0">
              <a:buNone/>
              <a:defRPr sz="2900"/>
            </a:lvl1pPr>
            <a:lvl2pPr marL="414640" indent="0">
              <a:buNone/>
              <a:defRPr sz="2500"/>
            </a:lvl2pPr>
            <a:lvl3pPr marL="829280" indent="0">
              <a:buNone/>
              <a:defRPr sz="2200"/>
            </a:lvl3pPr>
            <a:lvl4pPr marL="1243920" indent="0">
              <a:buNone/>
              <a:defRPr sz="1800"/>
            </a:lvl4pPr>
            <a:lvl5pPr marL="1658560" indent="0">
              <a:buNone/>
              <a:defRPr sz="1800"/>
            </a:lvl5pPr>
            <a:lvl6pPr marL="2073201" indent="0">
              <a:buNone/>
              <a:defRPr sz="1800"/>
            </a:lvl6pPr>
            <a:lvl7pPr marL="2487841" indent="0">
              <a:buNone/>
              <a:defRPr sz="1800"/>
            </a:lvl7pPr>
            <a:lvl8pPr marL="2902481" indent="0">
              <a:buNone/>
              <a:defRPr sz="1800"/>
            </a:lvl8pPr>
            <a:lvl9pPr marL="3317121" indent="0">
              <a:buNone/>
              <a:defRPr sz="1800"/>
            </a:lvl9pPr>
          </a:lstStyle>
          <a:p>
            <a:r>
              <a:rPr lang="en-US" smtClean="0"/>
              <a:t>Click icon to add picture</a:t>
            </a:r>
            <a:endParaRPr lang="en-US"/>
          </a:p>
        </p:txBody>
      </p:sp>
      <p:sp>
        <p:nvSpPr>
          <p:cNvPr id="4" name="Text Placeholder 3"/>
          <p:cNvSpPr>
            <a:spLocks noGrp="1"/>
          </p:cNvSpPr>
          <p:nvPr>
            <p:ph type="body" sz="half" idx="2"/>
          </p:nvPr>
        </p:nvSpPr>
        <p:spPr>
          <a:xfrm>
            <a:off x="1792803" y="5367444"/>
            <a:ext cx="5486400" cy="805044"/>
          </a:xfrm>
        </p:spPr>
        <p:txBody>
          <a:bodyPr/>
          <a:lstStyle>
            <a:lvl1pPr marL="0" indent="0">
              <a:buNone/>
              <a:defRPr sz="1300"/>
            </a:lvl1pPr>
            <a:lvl2pPr marL="414640" indent="0">
              <a:buNone/>
              <a:defRPr sz="1100"/>
            </a:lvl2pPr>
            <a:lvl3pPr marL="829280" indent="0">
              <a:buNone/>
              <a:defRPr sz="900"/>
            </a:lvl3pPr>
            <a:lvl4pPr marL="1243920" indent="0">
              <a:buNone/>
              <a:defRPr sz="800"/>
            </a:lvl4pPr>
            <a:lvl5pPr marL="1658560" indent="0">
              <a:buNone/>
              <a:defRPr sz="800"/>
            </a:lvl5pPr>
            <a:lvl6pPr marL="2073201" indent="0">
              <a:buNone/>
              <a:defRPr sz="800"/>
            </a:lvl6pPr>
            <a:lvl7pPr marL="2487841" indent="0">
              <a:buNone/>
              <a:defRPr sz="800"/>
            </a:lvl7pPr>
            <a:lvl8pPr marL="2902481" indent="0">
              <a:buNone/>
              <a:defRPr sz="800"/>
            </a:lvl8pPr>
            <a:lvl9pPr marL="3317121" indent="0">
              <a:buNone/>
              <a:defRPr sz="800"/>
            </a:lvl9pPr>
          </a:lstStyle>
          <a:p>
            <a:pPr lvl="0"/>
            <a:r>
              <a:rPr lang="en-US" smtClean="0"/>
              <a:t>Click to edit Master text styles</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121" y="609185"/>
            <a:ext cx="1942560" cy="548553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442" y="609185"/>
            <a:ext cx="5689440" cy="548553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3"/>
            <a:ext cx="7771680" cy="1362383"/>
          </a:xfrm>
        </p:spPr>
        <p:txBody>
          <a:bodyPr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726" indent="0">
              <a:buNone/>
              <a:defRPr sz="1600"/>
            </a:lvl2pPr>
            <a:lvl3pPr marL="829452" indent="0">
              <a:buNone/>
              <a:defRPr sz="1500"/>
            </a:lvl3pPr>
            <a:lvl4pPr marL="1244178" indent="0">
              <a:buNone/>
              <a:defRPr sz="1300"/>
            </a:lvl4pPr>
            <a:lvl5pPr marL="1658904" indent="0">
              <a:buNone/>
              <a:defRPr sz="1300"/>
            </a:lvl5pPr>
            <a:lvl6pPr marL="2073631" indent="0">
              <a:buNone/>
              <a:defRPr sz="1300"/>
            </a:lvl6pPr>
            <a:lvl7pPr marL="2488357" indent="0">
              <a:buNone/>
              <a:defRPr sz="1300"/>
            </a:lvl7pPr>
            <a:lvl8pPr marL="2903083" indent="0">
              <a:buNone/>
              <a:defRPr sz="1300"/>
            </a:lvl8pPr>
            <a:lvl9pPr marL="3317809" indent="0">
              <a:buNone/>
              <a:defRPr sz="13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5/18/2011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6480" y="1604329"/>
            <a:ext cx="404352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241" y="1604329"/>
            <a:ext cx="404496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5/18/2011</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1" y="275070"/>
            <a:ext cx="8229600" cy="114203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441" y="1535201"/>
            <a:ext cx="404208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1"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fld id="{58EBE789-4C61-4BC5-8561-CD900AE7C768}" type="datetimeFigureOut">
              <a:rPr lang="en-US" smtClean="0"/>
              <a:pPr/>
              <a:t>5/18/2011</a:t>
            </a:fld>
            <a:endParaRPr lang="en-US"/>
          </a:p>
        </p:txBody>
      </p:sp>
      <p:sp>
        <p:nvSpPr>
          <p:cNvPr id="8" name="Footer Placeholder 7"/>
          <p:cNvSpPr>
            <a:spLocks noGrp="1"/>
          </p:cNvSpPr>
          <p:nvPr>
            <p:ph type="ftr" idx="11"/>
          </p:nvPr>
        </p:nvSpPr>
        <p:spPr/>
        <p:txBody>
          <a:bodyPr/>
          <a:lstStyle>
            <a:lvl1pPr>
              <a:defRPr/>
            </a:lvl1pPr>
          </a:lstStyle>
          <a:p>
            <a:endParaRPr lang="en-US"/>
          </a:p>
        </p:txBody>
      </p:sp>
      <p:sp>
        <p:nvSpPr>
          <p:cNvPr id="9" name="Slide Number Placeholder 8"/>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fld id="{58EBE789-4C61-4BC5-8561-CD900AE7C768}" type="datetimeFigureOut">
              <a:rPr lang="en-US" smtClean="0"/>
              <a:pPr/>
              <a:t>5/18/2011</a:t>
            </a:fld>
            <a:endParaRPr lang="en-US"/>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58EBE789-4C61-4BC5-8561-CD900AE7C768}" type="datetimeFigureOut">
              <a:rPr lang="en-US" smtClean="0"/>
              <a:pPr/>
              <a:t>5/18/2011</a:t>
            </a:fld>
            <a:endParaRPr lang="en-US"/>
          </a:p>
        </p:txBody>
      </p:sp>
      <p:sp>
        <p:nvSpPr>
          <p:cNvPr id="3" name="Footer Placeholder 2"/>
          <p:cNvSpPr>
            <a:spLocks noGrp="1"/>
          </p:cNvSpPr>
          <p:nvPr>
            <p:ph type="ftr" idx="11"/>
          </p:nvPr>
        </p:nvSpPr>
        <p:spPr/>
        <p:txBody>
          <a:bodyPr/>
          <a:lstStyle>
            <a:lvl1pPr>
              <a:defRPr/>
            </a:lvl1pPr>
          </a:lstStyle>
          <a:p>
            <a:endParaRPr lang="en-US"/>
          </a:p>
        </p:txBody>
      </p:sp>
      <p:sp>
        <p:nvSpPr>
          <p:cNvPr id="4" name="Slide Number Placeholder 3"/>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521" y="273629"/>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920" y="1434391"/>
            <a:ext cx="3008160" cy="4692013"/>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5/18/2011</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1" y="4800025"/>
            <a:ext cx="5486400" cy="567420"/>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801" y="612065"/>
            <a:ext cx="5486400" cy="4115952"/>
          </a:xfrm>
        </p:spPr>
        <p:txBody>
          <a:bodyPr/>
          <a:lstStyle>
            <a:lvl1pPr marL="0" indent="0">
              <a:buNone/>
              <a:defRPr sz="2900"/>
            </a:lvl1pPr>
            <a:lvl2pPr marL="414726" indent="0">
              <a:buNone/>
              <a:defRPr sz="2500"/>
            </a:lvl2pPr>
            <a:lvl3pPr marL="829452" indent="0">
              <a:buNone/>
              <a:defRPr sz="2200"/>
            </a:lvl3pPr>
            <a:lvl4pPr marL="1244178" indent="0">
              <a:buNone/>
              <a:defRPr sz="1800"/>
            </a:lvl4pPr>
            <a:lvl5pPr marL="1658904" indent="0">
              <a:buNone/>
              <a:defRPr sz="1800"/>
            </a:lvl5pPr>
            <a:lvl6pPr marL="2073631" indent="0">
              <a:buNone/>
              <a:defRPr sz="1800"/>
            </a:lvl6pPr>
            <a:lvl7pPr marL="2488357" indent="0">
              <a:buNone/>
              <a:defRPr sz="1800"/>
            </a:lvl7pPr>
            <a:lvl8pPr marL="2903083" indent="0">
              <a:buNone/>
              <a:defRPr sz="1800"/>
            </a:lvl8pPr>
            <a:lvl9pPr marL="3317809" indent="0">
              <a:buNone/>
              <a:defRPr sz="1800"/>
            </a:lvl9pPr>
          </a:lstStyle>
          <a:p>
            <a:r>
              <a:rPr lang="en-US" smtClean="0"/>
              <a:t>Click icon to add picture</a:t>
            </a:r>
            <a:endParaRPr lang="en-US"/>
          </a:p>
        </p:txBody>
      </p:sp>
      <p:sp>
        <p:nvSpPr>
          <p:cNvPr id="4" name="Text Placeholder 3"/>
          <p:cNvSpPr>
            <a:spLocks noGrp="1"/>
          </p:cNvSpPr>
          <p:nvPr>
            <p:ph type="body" sz="half" idx="2"/>
          </p:nvPr>
        </p:nvSpPr>
        <p:spPr>
          <a:xfrm>
            <a:off x="1792801" y="5367444"/>
            <a:ext cx="5486400" cy="805044"/>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5/18/2011</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7" cstate="print"/>
          <a:srcRect/>
          <a:stretch>
            <a:fillRect/>
          </a:stretch>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6481" y="273629"/>
            <a:ext cx="8226720" cy="1143480"/>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456481" y="1604329"/>
            <a:ext cx="8226720" cy="4524955"/>
          </a:xfrm>
          <a:prstGeom prst="rect">
            <a:avLst/>
          </a:prstGeom>
          <a:noFill/>
          <a:ln w="9525">
            <a:noFill/>
            <a:round/>
            <a:headEnd/>
            <a:tailEnd/>
          </a:ln>
          <a:effectLst/>
        </p:spPr>
        <p:txBody>
          <a:bodyPr vert="horz" wrap="square" lIns="0" tIns="25602"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456481" y="6247376"/>
            <a:ext cx="212832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656650" algn="l"/>
                <a:tab pos="1313299" algn="l"/>
                <a:tab pos="1969949" algn="l"/>
              </a:tabLst>
              <a:defRPr sz="1300">
                <a:solidFill>
                  <a:srgbClr val="000000"/>
                </a:solidFill>
                <a:latin typeface="Times New Roman" pitchFamily="16" charset="0"/>
              </a:defRPr>
            </a:lvl1pPr>
          </a:lstStyle>
          <a:p>
            <a:fld id="{58EBE789-4C61-4BC5-8561-CD900AE7C768}" type="datetimeFigureOut">
              <a:rPr lang="en-US" smtClean="0"/>
              <a:pPr/>
              <a:t>5/18/2011</a:t>
            </a:fld>
            <a:endParaRPr lang="en-US"/>
          </a:p>
        </p:txBody>
      </p:sp>
      <p:sp>
        <p:nvSpPr>
          <p:cNvPr id="1028" name="Rectangle 4"/>
          <p:cNvSpPr>
            <a:spLocks noGrp="1" noChangeArrowheads="1"/>
          </p:cNvSpPr>
          <p:nvPr>
            <p:ph type="ftr"/>
          </p:nvPr>
        </p:nvSpPr>
        <p:spPr bwMode="auto">
          <a:xfrm>
            <a:off x="3127680" y="6247376"/>
            <a:ext cx="289728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95000"/>
              </a:lnSpc>
              <a:tabLst>
                <a:tab pos="656650" algn="l"/>
                <a:tab pos="1313299" algn="l"/>
                <a:tab pos="1969949" algn="l"/>
                <a:tab pos="2626599" algn="l"/>
              </a:tabLst>
              <a:defRPr sz="1300">
                <a:solidFill>
                  <a:srgbClr val="000000"/>
                </a:solidFill>
                <a:latin typeface="Times New Roman" pitchFamily="16" charset="0"/>
              </a:defRPr>
            </a:lvl1pPr>
          </a:lstStyle>
          <a:p>
            <a:endParaRPr lang="en-US"/>
          </a:p>
        </p:txBody>
      </p:sp>
      <p:sp>
        <p:nvSpPr>
          <p:cNvPr id="1029" name="Rectangle 5"/>
          <p:cNvSpPr>
            <a:spLocks noGrp="1" noChangeArrowheads="1"/>
          </p:cNvSpPr>
          <p:nvPr>
            <p:ph type="sldNum"/>
          </p:nvPr>
        </p:nvSpPr>
        <p:spPr bwMode="auto">
          <a:xfrm>
            <a:off x="6556321" y="6247376"/>
            <a:ext cx="212832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656650" algn="l"/>
                <a:tab pos="1313299" algn="l"/>
                <a:tab pos="1969949" algn="l"/>
              </a:tabLst>
              <a:defRPr sz="1300">
                <a:solidFill>
                  <a:srgbClr val="000000"/>
                </a:solidFill>
                <a:latin typeface="Times New Roman" pitchFamily="16" charset="0"/>
              </a:defRPr>
            </a:lvl1pPr>
          </a:lstStyle>
          <a:p>
            <a:fld id="{68F5889E-DB3C-4AF6-9D0E-F955A2C7A9D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87" r:id="rId15"/>
  </p:sldLayoutIdLst>
  <p:txStyles>
    <p:titleStyle>
      <a:lvl1pPr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mj-lt"/>
          <a:ea typeface="+mj-ea"/>
          <a:cs typeface="+mj-cs"/>
        </a:defRPr>
      </a:lvl1pPr>
      <a:lvl2pPr marL="673930" indent="-259204"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2pPr>
      <a:lvl3pPr marL="1036815"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3pPr>
      <a:lvl4pPr marL="1451541"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4pPr>
      <a:lvl5pPr marL="1866268"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5pPr>
      <a:lvl6pPr marL="2280994"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6pPr>
      <a:lvl7pPr marL="2695720"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7pPr>
      <a:lvl8pPr marL="3110446"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8pPr>
      <a:lvl9pPr marL="3525172"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9pPr>
    </p:titleStyle>
    <p:bodyStyle>
      <a:lvl1pPr marL="311045" indent="-311045" algn="l" defTabSz="414726" rtl="0" eaLnBrk="1" fontAlgn="base" hangingPunct="1">
        <a:lnSpc>
          <a:spcPct val="93000"/>
        </a:lnSpc>
        <a:spcBef>
          <a:spcPct val="0"/>
        </a:spcBef>
        <a:spcAft>
          <a:spcPts val="1293"/>
        </a:spcAft>
        <a:buClr>
          <a:srgbClr val="000000"/>
        </a:buClr>
        <a:buSzPct val="100000"/>
        <a:buFont typeface="Times New Roman" pitchFamily="16" charset="0"/>
        <a:defRPr sz="2900">
          <a:solidFill>
            <a:srgbClr val="000000"/>
          </a:solidFill>
          <a:latin typeface="+mn-lt"/>
          <a:ea typeface="+mn-ea"/>
          <a:cs typeface="+mn-cs"/>
        </a:defRPr>
      </a:lvl1pPr>
      <a:lvl2pPr marL="673930" indent="-259204" algn="l" defTabSz="414726" rtl="0" eaLnBrk="1" fontAlgn="base" hangingPunct="1">
        <a:lnSpc>
          <a:spcPct val="93000"/>
        </a:lnSpc>
        <a:spcBef>
          <a:spcPct val="0"/>
        </a:spcBef>
        <a:spcAft>
          <a:spcPts val="1032"/>
        </a:spcAft>
        <a:buClr>
          <a:srgbClr val="000000"/>
        </a:buClr>
        <a:buSzPct val="100000"/>
        <a:buFont typeface="Times New Roman" pitchFamily="16" charset="0"/>
        <a:defRPr sz="2500">
          <a:solidFill>
            <a:srgbClr val="000000"/>
          </a:solidFill>
          <a:latin typeface="+mn-lt"/>
          <a:ea typeface="+mn-ea"/>
        </a:defRPr>
      </a:lvl2pPr>
      <a:lvl3pPr marL="1036815" indent="-207363" algn="l" defTabSz="414726" rtl="0" eaLnBrk="1" fontAlgn="base" hangingPunct="1">
        <a:lnSpc>
          <a:spcPct val="93000"/>
        </a:lnSpc>
        <a:spcBef>
          <a:spcPct val="0"/>
        </a:spcBef>
        <a:spcAft>
          <a:spcPts val="771"/>
        </a:spcAft>
        <a:buClr>
          <a:srgbClr val="000000"/>
        </a:buClr>
        <a:buSzPct val="100000"/>
        <a:buFont typeface="Times New Roman" pitchFamily="16" charset="0"/>
        <a:defRPr sz="2200">
          <a:solidFill>
            <a:srgbClr val="000000"/>
          </a:solidFill>
          <a:latin typeface="+mn-lt"/>
          <a:ea typeface="+mn-ea"/>
        </a:defRPr>
      </a:lvl3pPr>
      <a:lvl4pPr marL="1451541" indent="-207363" algn="l" defTabSz="414726" rtl="0" eaLnBrk="1" fontAlgn="base" hangingPunct="1">
        <a:lnSpc>
          <a:spcPct val="93000"/>
        </a:lnSpc>
        <a:spcBef>
          <a:spcPct val="0"/>
        </a:spcBef>
        <a:spcAft>
          <a:spcPts val="522"/>
        </a:spcAft>
        <a:buClr>
          <a:srgbClr val="000000"/>
        </a:buClr>
        <a:buSzPct val="100000"/>
        <a:buFont typeface="Times New Roman" pitchFamily="16" charset="0"/>
        <a:defRPr sz="1800">
          <a:solidFill>
            <a:srgbClr val="000000"/>
          </a:solidFill>
          <a:latin typeface="+mn-lt"/>
          <a:ea typeface="+mn-ea"/>
        </a:defRPr>
      </a:lvl4pPr>
      <a:lvl5pPr marL="1866268"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5pPr>
      <a:lvl6pPr marL="2280994"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6pPr>
      <a:lvl7pPr marL="2695720"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7pPr>
      <a:lvl8pPr marL="3110446"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8pPr>
      <a:lvl9pPr marL="3525172"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9pPr>
    </p:bodyStyle>
    <p:otherStyle>
      <a:defPPr>
        <a:defRPr lang="en-US"/>
      </a:defPPr>
      <a:lvl1pPr marL="0" algn="l" defTabSz="829452" rtl="0" eaLnBrk="1" latinLnBrk="0" hangingPunct="1">
        <a:defRPr sz="1600" kern="1200">
          <a:solidFill>
            <a:schemeClr val="tx1"/>
          </a:solidFill>
          <a:latin typeface="+mn-lt"/>
          <a:ea typeface="+mn-ea"/>
          <a:cs typeface="+mn-cs"/>
        </a:defRPr>
      </a:lvl1pPr>
      <a:lvl2pPr marL="414726" algn="l" defTabSz="829452" rtl="0" eaLnBrk="1" latinLnBrk="0" hangingPunct="1">
        <a:defRPr sz="1600" kern="1200">
          <a:solidFill>
            <a:schemeClr val="tx1"/>
          </a:solidFill>
          <a:latin typeface="+mn-lt"/>
          <a:ea typeface="+mn-ea"/>
          <a:cs typeface="+mn-cs"/>
        </a:defRPr>
      </a:lvl2pPr>
      <a:lvl3pPr marL="829452" algn="l" defTabSz="829452" rtl="0" eaLnBrk="1" latinLnBrk="0" hangingPunct="1">
        <a:defRPr sz="1600" kern="1200">
          <a:solidFill>
            <a:schemeClr val="tx1"/>
          </a:solidFill>
          <a:latin typeface="+mn-lt"/>
          <a:ea typeface="+mn-ea"/>
          <a:cs typeface="+mn-cs"/>
        </a:defRPr>
      </a:lvl3pPr>
      <a:lvl4pPr marL="1244178" algn="l" defTabSz="829452" rtl="0" eaLnBrk="1" latinLnBrk="0" hangingPunct="1">
        <a:defRPr sz="1600" kern="1200">
          <a:solidFill>
            <a:schemeClr val="tx1"/>
          </a:solidFill>
          <a:latin typeface="+mn-lt"/>
          <a:ea typeface="+mn-ea"/>
          <a:cs typeface="+mn-cs"/>
        </a:defRPr>
      </a:lvl4pPr>
      <a:lvl5pPr marL="1658904" algn="l" defTabSz="829452" rtl="0" eaLnBrk="1" latinLnBrk="0" hangingPunct="1">
        <a:defRPr sz="1600" kern="1200">
          <a:solidFill>
            <a:schemeClr val="tx1"/>
          </a:solidFill>
          <a:latin typeface="+mn-lt"/>
          <a:ea typeface="+mn-ea"/>
          <a:cs typeface="+mn-cs"/>
        </a:defRPr>
      </a:lvl5pPr>
      <a:lvl6pPr marL="2073631" algn="l" defTabSz="829452" rtl="0" eaLnBrk="1" latinLnBrk="0" hangingPunct="1">
        <a:defRPr sz="1600" kern="1200">
          <a:solidFill>
            <a:schemeClr val="tx1"/>
          </a:solidFill>
          <a:latin typeface="+mn-lt"/>
          <a:ea typeface="+mn-ea"/>
          <a:cs typeface="+mn-cs"/>
        </a:defRPr>
      </a:lvl6pPr>
      <a:lvl7pPr marL="2488357" algn="l" defTabSz="829452" rtl="0" eaLnBrk="1" latinLnBrk="0" hangingPunct="1">
        <a:defRPr sz="1600" kern="1200">
          <a:solidFill>
            <a:schemeClr val="tx1"/>
          </a:solidFill>
          <a:latin typeface="+mn-lt"/>
          <a:ea typeface="+mn-ea"/>
          <a:cs typeface="+mn-cs"/>
        </a:defRPr>
      </a:lvl7pPr>
      <a:lvl8pPr marL="2903083" algn="l" defTabSz="829452" rtl="0" eaLnBrk="1" latinLnBrk="0" hangingPunct="1">
        <a:defRPr sz="1600" kern="1200">
          <a:solidFill>
            <a:schemeClr val="tx1"/>
          </a:solidFill>
          <a:latin typeface="+mn-lt"/>
          <a:ea typeface="+mn-ea"/>
          <a:cs typeface="+mn-cs"/>
        </a:defRPr>
      </a:lvl8pPr>
      <a:lvl9pPr marL="3317809" algn="l" defTabSz="829452"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cstate="print"/>
          <a:srcRect/>
          <a:stretch>
            <a:fillRect/>
          </a:stretch>
        </a:blip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5637600" y="6552689"/>
            <a:ext cx="990720" cy="228984"/>
          </a:xfrm>
          <a:prstGeom prst="rect">
            <a:avLst/>
          </a:prstGeom>
          <a:noFill/>
          <a:ln w="9360">
            <a:noFill/>
            <a:miter lim="800000"/>
            <a:headEnd/>
            <a:tailEnd/>
          </a:ln>
          <a:effectLst/>
        </p:spPr>
        <p:txBody>
          <a:bodyPr lIns="82936" tIns="82936" rIns="82936" bIns="41469"/>
          <a:lstStyle/>
          <a:p>
            <a:pPr algn="r" hangingPunct="1">
              <a:lnSpc>
                <a:spcPct val="100000"/>
              </a:lnSpc>
              <a:tabLst>
                <a:tab pos="656582" algn="l"/>
              </a:tabLst>
            </a:pPr>
            <a:fld id="{C0C39CF3-BF19-4FD8-88B1-FDCD48B453B7}" type="slidenum">
              <a:rPr lang="en-US" sz="700" b="1">
                <a:solidFill>
                  <a:srgbClr val="E3E3E3"/>
                </a:solidFill>
              </a:rPr>
              <a:pPr algn="r" hangingPunct="1">
                <a:lnSpc>
                  <a:spcPct val="100000"/>
                </a:lnSpc>
                <a:tabLst>
                  <a:tab pos="656582" algn="l"/>
                </a:tabLst>
              </a:pPr>
              <a:t>‹#›</a:t>
            </a:fld>
            <a:endParaRPr lang="en-US" sz="700" b="1">
              <a:solidFill>
                <a:srgbClr val="E3E3E3"/>
              </a:solidFill>
            </a:endParaRPr>
          </a:p>
        </p:txBody>
      </p:sp>
      <p:sp>
        <p:nvSpPr>
          <p:cNvPr id="2050" name="Rectangle 2"/>
          <p:cNvSpPr>
            <a:spLocks noGrp="1" noChangeArrowheads="1"/>
          </p:cNvSpPr>
          <p:nvPr>
            <p:ph type="title"/>
          </p:nvPr>
        </p:nvSpPr>
        <p:spPr bwMode="auto">
          <a:xfrm>
            <a:off x="685440" y="609184"/>
            <a:ext cx="7770240" cy="1140600"/>
          </a:xfrm>
          <a:prstGeom prst="rect">
            <a:avLst/>
          </a:prstGeom>
          <a:noFill/>
          <a:ln w="9360">
            <a:noFill/>
            <a:miter lim="800000"/>
            <a:headEnd/>
            <a:tailEnd/>
          </a:ln>
          <a:effectLst/>
        </p:spPr>
        <p:txBody>
          <a:bodyPr vert="horz" wrap="square" lIns="82936" tIns="82936" rIns="82936" bIns="41469" numCol="1" anchor="t" anchorCtr="0" compatLnSpc="1">
            <a:prstTxWarp prst="textNoShape">
              <a:avLst/>
            </a:prstTxWarp>
          </a:bodyPr>
          <a:lstStyle/>
          <a:p>
            <a:pPr lvl="0"/>
            <a:r>
              <a:rPr lang="en-GB" smtClean="0"/>
              <a:t>Click to edit the title text formatClick to edit Master title style</a:t>
            </a:r>
          </a:p>
        </p:txBody>
      </p:sp>
      <p:sp>
        <p:nvSpPr>
          <p:cNvPr id="2051" name="Rectangle 3"/>
          <p:cNvSpPr>
            <a:spLocks noGrp="1" noChangeArrowheads="1"/>
          </p:cNvSpPr>
          <p:nvPr>
            <p:ph type="body" idx="1"/>
          </p:nvPr>
        </p:nvSpPr>
        <p:spPr bwMode="auto">
          <a:xfrm>
            <a:off x="685440" y="1981648"/>
            <a:ext cx="7770240" cy="4113072"/>
          </a:xfrm>
          <a:prstGeom prst="rect">
            <a:avLst/>
          </a:prstGeom>
          <a:noFill/>
          <a:ln w="9360">
            <a:noFill/>
            <a:miter lim="800000"/>
            <a:headEnd/>
            <a:tailEnd/>
          </a:ln>
          <a:effectLst/>
        </p:spPr>
        <p:txBody>
          <a:bodyPr vert="horz" wrap="square" lIns="82936" tIns="82936" rIns="82936" bIns="41469"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0"/>
            <a:r>
              <a:rPr lang="en-GB" smtClean="0"/>
              <a:t>Ninth Outline LevelClick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mj-lt"/>
          <a:ea typeface="+mj-ea"/>
          <a:cs typeface="+mj-cs"/>
        </a:defRPr>
      </a:lvl1pPr>
      <a:lvl2pPr marL="673860" indent="-259178"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2pPr>
      <a:lvl3pPr marL="1036707"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3pPr>
      <a:lvl4pPr marL="1451391"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4pPr>
      <a:lvl5pPr marL="1866074"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5pPr>
      <a:lvl6pPr marL="2280758"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6pPr>
      <a:lvl7pPr marL="2695440"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7pPr>
      <a:lvl8pPr marL="3110124"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8pPr>
      <a:lvl9pPr marL="3524806"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9pPr>
    </p:titleStyle>
    <p:bodyStyle>
      <a:lvl1pPr marL="311013" indent="-311013" algn="l" defTabSz="414683" rtl="0" eaLnBrk="1" fontAlgn="base" hangingPunct="1">
        <a:lnSpc>
          <a:spcPct val="95000"/>
        </a:lnSpc>
        <a:spcBef>
          <a:spcPct val="0"/>
        </a:spcBef>
        <a:spcAft>
          <a:spcPts val="1293"/>
        </a:spcAft>
        <a:buClr>
          <a:srgbClr val="000000"/>
        </a:buClr>
        <a:buSzPct val="100000"/>
        <a:buFont typeface="Times New Roman" pitchFamily="16" charset="0"/>
        <a:defRPr sz="2900">
          <a:solidFill>
            <a:srgbClr val="000000"/>
          </a:solidFill>
          <a:latin typeface="+mn-lt"/>
          <a:ea typeface="+mn-ea"/>
          <a:cs typeface="+mn-cs"/>
        </a:defRPr>
      </a:lvl1pPr>
      <a:lvl2pPr marL="673860" indent="-259178" algn="l" defTabSz="414683" rtl="0" eaLnBrk="1" fontAlgn="base" hangingPunct="1">
        <a:lnSpc>
          <a:spcPct val="95000"/>
        </a:lnSpc>
        <a:spcBef>
          <a:spcPct val="0"/>
        </a:spcBef>
        <a:spcAft>
          <a:spcPts val="1032"/>
        </a:spcAft>
        <a:buClr>
          <a:srgbClr val="000000"/>
        </a:buClr>
        <a:buSzPct val="100000"/>
        <a:buFont typeface="Times New Roman" pitchFamily="16" charset="0"/>
        <a:defRPr sz="2200">
          <a:solidFill>
            <a:srgbClr val="000000"/>
          </a:solidFill>
          <a:latin typeface="+mn-lt"/>
          <a:ea typeface="+mn-ea"/>
        </a:defRPr>
      </a:lvl2pPr>
      <a:lvl3pPr marL="1036707" indent="-207341" algn="l" defTabSz="414683" rtl="0" eaLnBrk="1" fontAlgn="base" hangingPunct="1">
        <a:lnSpc>
          <a:spcPct val="95000"/>
        </a:lnSpc>
        <a:spcBef>
          <a:spcPct val="0"/>
        </a:spcBef>
        <a:spcAft>
          <a:spcPts val="771"/>
        </a:spcAft>
        <a:buClr>
          <a:srgbClr val="000000"/>
        </a:buClr>
        <a:buSzPct val="100000"/>
        <a:buFont typeface="Times New Roman" pitchFamily="16" charset="0"/>
        <a:defRPr sz="1800">
          <a:solidFill>
            <a:srgbClr val="000000"/>
          </a:solidFill>
          <a:latin typeface="+mn-lt"/>
          <a:ea typeface="+mn-ea"/>
        </a:defRPr>
      </a:lvl3pPr>
      <a:lvl4pPr marL="1451391" indent="-207341" algn="l" defTabSz="414683" rtl="0" eaLnBrk="1" fontAlgn="base" hangingPunct="1">
        <a:lnSpc>
          <a:spcPct val="95000"/>
        </a:lnSpc>
        <a:spcBef>
          <a:spcPct val="0"/>
        </a:spcBef>
        <a:spcAft>
          <a:spcPts val="522"/>
        </a:spcAft>
        <a:buClr>
          <a:srgbClr val="000000"/>
        </a:buClr>
        <a:buSzPct val="100000"/>
        <a:buFont typeface="Times New Roman" pitchFamily="16" charset="0"/>
        <a:defRPr sz="1800">
          <a:solidFill>
            <a:srgbClr val="000000"/>
          </a:solidFill>
          <a:latin typeface="+mn-lt"/>
          <a:ea typeface="+mn-ea"/>
        </a:defRPr>
      </a:lvl4pPr>
      <a:lvl5pPr marL="1866074"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5pPr>
      <a:lvl6pPr marL="2280758"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6pPr>
      <a:lvl7pPr marL="2695440"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7pPr>
      <a:lvl8pPr marL="3110124"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8pPr>
      <a:lvl9pPr marL="3524806"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9pPr>
    </p:bodyStyle>
    <p:otherStyle>
      <a:defPPr>
        <a:defRPr lang="en-US"/>
      </a:defPPr>
      <a:lvl1pPr marL="0" algn="l" defTabSz="829366" rtl="0" eaLnBrk="1" latinLnBrk="0" hangingPunct="1">
        <a:defRPr sz="1600" kern="1200">
          <a:solidFill>
            <a:schemeClr val="tx1"/>
          </a:solidFill>
          <a:latin typeface="+mn-lt"/>
          <a:ea typeface="+mn-ea"/>
          <a:cs typeface="+mn-cs"/>
        </a:defRPr>
      </a:lvl1pPr>
      <a:lvl2pPr marL="414683" algn="l" defTabSz="829366" rtl="0" eaLnBrk="1" latinLnBrk="0" hangingPunct="1">
        <a:defRPr sz="1600" kern="1200">
          <a:solidFill>
            <a:schemeClr val="tx1"/>
          </a:solidFill>
          <a:latin typeface="+mn-lt"/>
          <a:ea typeface="+mn-ea"/>
          <a:cs typeface="+mn-cs"/>
        </a:defRPr>
      </a:lvl2pPr>
      <a:lvl3pPr marL="829366" algn="l" defTabSz="829366" rtl="0" eaLnBrk="1" latinLnBrk="0" hangingPunct="1">
        <a:defRPr sz="1600" kern="1200">
          <a:solidFill>
            <a:schemeClr val="tx1"/>
          </a:solidFill>
          <a:latin typeface="+mn-lt"/>
          <a:ea typeface="+mn-ea"/>
          <a:cs typeface="+mn-cs"/>
        </a:defRPr>
      </a:lvl3pPr>
      <a:lvl4pPr marL="1244049" algn="l" defTabSz="829366" rtl="0" eaLnBrk="1" latinLnBrk="0" hangingPunct="1">
        <a:defRPr sz="1600" kern="1200">
          <a:solidFill>
            <a:schemeClr val="tx1"/>
          </a:solidFill>
          <a:latin typeface="+mn-lt"/>
          <a:ea typeface="+mn-ea"/>
          <a:cs typeface="+mn-cs"/>
        </a:defRPr>
      </a:lvl4pPr>
      <a:lvl5pPr marL="1658732" algn="l" defTabSz="829366" rtl="0" eaLnBrk="1" latinLnBrk="0" hangingPunct="1">
        <a:defRPr sz="1600" kern="1200">
          <a:solidFill>
            <a:schemeClr val="tx1"/>
          </a:solidFill>
          <a:latin typeface="+mn-lt"/>
          <a:ea typeface="+mn-ea"/>
          <a:cs typeface="+mn-cs"/>
        </a:defRPr>
      </a:lvl5pPr>
      <a:lvl6pPr marL="2073416" algn="l" defTabSz="829366" rtl="0" eaLnBrk="1" latinLnBrk="0" hangingPunct="1">
        <a:defRPr sz="1600" kern="1200">
          <a:solidFill>
            <a:schemeClr val="tx1"/>
          </a:solidFill>
          <a:latin typeface="+mn-lt"/>
          <a:ea typeface="+mn-ea"/>
          <a:cs typeface="+mn-cs"/>
        </a:defRPr>
      </a:lvl6pPr>
      <a:lvl7pPr marL="2488099" algn="l" defTabSz="829366" rtl="0" eaLnBrk="1" latinLnBrk="0" hangingPunct="1">
        <a:defRPr sz="1600" kern="1200">
          <a:solidFill>
            <a:schemeClr val="tx1"/>
          </a:solidFill>
          <a:latin typeface="+mn-lt"/>
          <a:ea typeface="+mn-ea"/>
          <a:cs typeface="+mn-cs"/>
        </a:defRPr>
      </a:lvl7pPr>
      <a:lvl8pPr marL="2902782" algn="l" defTabSz="829366" rtl="0" eaLnBrk="1" latinLnBrk="0" hangingPunct="1">
        <a:defRPr sz="1600" kern="1200">
          <a:solidFill>
            <a:schemeClr val="tx1"/>
          </a:solidFill>
          <a:latin typeface="+mn-lt"/>
          <a:ea typeface="+mn-ea"/>
          <a:cs typeface="+mn-cs"/>
        </a:defRPr>
      </a:lvl8pPr>
      <a:lvl9pPr marL="3317465" algn="l" defTabSz="829366"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2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9.png"/></Relationships>
</file>

<file path=ppt/slides/_rels/slide2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7.xml"/><Relationship Id="rId1" Type="http://schemas.openxmlformats.org/officeDocument/2006/relationships/slideLayout" Target="../slideLayouts/slideLayout4.xml"/><Relationship Id="rId4" Type="http://schemas.openxmlformats.org/officeDocument/2006/relationships/image" Target="../media/image31.png"/></Relationships>
</file>

<file path=ppt/slides/_rels/slide28.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3.png"/><Relationship Id="rId7" Type="http://schemas.openxmlformats.org/officeDocument/2006/relationships/diagramColors" Target="../diagrams/colors1.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1807200" y="2184709"/>
            <a:ext cx="5667840" cy="1417109"/>
          </a:xfrm>
          <a:prstGeom prst="rect">
            <a:avLst/>
          </a:prstGeom>
          <a:noFill/>
          <a:ln w="9525">
            <a:noFill/>
            <a:round/>
            <a:headEnd/>
            <a:tailEnd/>
          </a:ln>
          <a:effectLst/>
        </p:spPr>
      </p:pic>
      <p:sp>
        <p:nvSpPr>
          <p:cNvPr id="4098" name="Text Box 2"/>
          <p:cNvSpPr txBox="1">
            <a:spLocks noChangeArrowheads="1"/>
          </p:cNvSpPr>
          <p:nvPr/>
        </p:nvSpPr>
        <p:spPr bwMode="auto">
          <a:xfrm>
            <a:off x="1738080" y="3259062"/>
            <a:ext cx="5944320" cy="861210"/>
          </a:xfrm>
          <a:prstGeom prst="rect">
            <a:avLst/>
          </a:prstGeom>
          <a:noFill/>
          <a:ln w="9525">
            <a:noFill/>
            <a:round/>
            <a:headEnd/>
            <a:tailEnd/>
          </a:ln>
          <a:effectLst/>
        </p:spPr>
        <p:txBody>
          <a:bodyPr lIns="81639" tIns="40820" rIns="81639" bIns="40820"/>
          <a:lstStyle/>
          <a:p>
            <a:pPr algn="ctr">
              <a:lnSpc>
                <a:spcPct val="118000"/>
              </a:lnSpc>
              <a:tabLst>
                <a:tab pos="656650" algn="l"/>
                <a:tab pos="1313299" algn="l"/>
                <a:tab pos="1969949" algn="l"/>
                <a:tab pos="2626599" algn="l"/>
                <a:tab pos="3283248" algn="l"/>
                <a:tab pos="3939898" algn="l"/>
                <a:tab pos="4596548" algn="l"/>
                <a:tab pos="5253198" algn="l"/>
                <a:tab pos="5909847" algn="l"/>
                <a:tab pos="6566497" algn="l"/>
              </a:tabLst>
            </a:pPr>
            <a:r>
              <a:rPr lang="en-US" sz="7300" dirty="0">
                <a:solidFill>
                  <a:srgbClr val="000000"/>
                </a:solidFill>
                <a:effectLst>
                  <a:outerShdw blurRad="38100" dist="38100" dir="2700000" algn="tl">
                    <a:srgbClr val="C0C0C0"/>
                  </a:outerShdw>
                </a:effectLst>
                <a:latin typeface="+mj-lt"/>
              </a:rPr>
              <a:t>Workshop </a:t>
            </a:r>
            <a:endParaRPr lang="en-US" sz="7300" dirty="0" smtClean="0">
              <a:solidFill>
                <a:srgbClr val="000000"/>
              </a:solidFill>
              <a:effectLst>
                <a:outerShdw blurRad="38100" dist="38100" dir="2700000" algn="tl">
                  <a:srgbClr val="C0C0C0"/>
                </a:outerShdw>
              </a:effectLst>
              <a:latin typeface="+mj-lt"/>
            </a:endParaRPr>
          </a:p>
          <a:p>
            <a:pPr algn="ctr">
              <a:lnSpc>
                <a:spcPct val="118000"/>
              </a:lnSpc>
              <a:tabLst>
                <a:tab pos="656650" algn="l"/>
                <a:tab pos="1313299" algn="l"/>
                <a:tab pos="1969949" algn="l"/>
                <a:tab pos="2626599" algn="l"/>
                <a:tab pos="3283248" algn="l"/>
                <a:tab pos="3939898" algn="l"/>
                <a:tab pos="4596548" algn="l"/>
                <a:tab pos="5253198" algn="l"/>
                <a:tab pos="5909847" algn="l"/>
                <a:tab pos="6566497" algn="l"/>
              </a:tabLst>
            </a:pPr>
            <a:r>
              <a:rPr lang="en-US" sz="4400" dirty="0" smtClean="0">
                <a:solidFill>
                  <a:srgbClr val="0070C0"/>
                </a:solidFill>
                <a:effectLst>
                  <a:outerShdw blurRad="38100" dist="38100" dir="2700000" algn="tl">
                    <a:srgbClr val="C0C0C0"/>
                  </a:outerShdw>
                </a:effectLst>
                <a:latin typeface="+mj-lt"/>
              </a:rPr>
              <a:t>5 of 7</a:t>
            </a:r>
            <a:endParaRPr lang="en-US" sz="4400" dirty="0">
              <a:solidFill>
                <a:srgbClr val="0070C0"/>
              </a:solidFill>
              <a:effectLst>
                <a:outerShdw blurRad="38100" dist="38100" dir="2700000" algn="tl">
                  <a:srgbClr val="C0C0C0"/>
                </a:outerShdw>
              </a:effectLst>
              <a:latin typeface="+mj-lt"/>
            </a:endParaRPr>
          </a:p>
        </p:txBody>
      </p:sp>
      <p:pic>
        <p:nvPicPr>
          <p:cNvPr id="4099" name="Picture 3"/>
          <p:cNvPicPr>
            <a:picLocks noChangeAspect="1" noChangeArrowheads="1"/>
          </p:cNvPicPr>
          <p:nvPr/>
        </p:nvPicPr>
        <p:blipFill>
          <a:blip r:embed="rId4" cstate="print"/>
          <a:srcRect/>
          <a:stretch>
            <a:fillRect/>
          </a:stretch>
        </p:blipFill>
        <p:spPr bwMode="auto">
          <a:xfrm>
            <a:off x="6714720" y="249146"/>
            <a:ext cx="2204278" cy="898653"/>
          </a:xfrm>
          <a:prstGeom prst="rect">
            <a:avLst/>
          </a:prstGeom>
          <a:noFill/>
          <a:ln w="9525">
            <a:noFill/>
            <a:round/>
            <a:headEnd/>
            <a:tailEnd/>
          </a:ln>
          <a:effectLst/>
        </p:spPr>
      </p:pic>
      <p:sp>
        <p:nvSpPr>
          <p:cNvPr id="8" name="TextBox 7"/>
          <p:cNvSpPr txBox="1"/>
          <p:nvPr/>
        </p:nvSpPr>
        <p:spPr>
          <a:xfrm>
            <a:off x="3120480" y="1216927"/>
            <a:ext cx="2666015" cy="760864"/>
          </a:xfrm>
          <a:prstGeom prst="rect">
            <a:avLst/>
          </a:prstGeom>
          <a:noFill/>
        </p:spPr>
        <p:txBody>
          <a:bodyPr wrap="none" lIns="82945" tIns="41473" rIns="82945" bIns="41473" rtlCol="0">
            <a:spAutoFit/>
          </a:bodyPr>
          <a:lstStyle/>
          <a:p>
            <a:r>
              <a:rPr lang="en-US" sz="4400" dirty="0" smtClean="0">
                <a:solidFill>
                  <a:srgbClr val="0070C0"/>
                </a:solidFill>
              </a:rPr>
              <a:t>Welcome!</a:t>
            </a:r>
            <a:endParaRPr lang="en-US" sz="4400" dirty="0">
              <a:solidFill>
                <a:srgbClr val="0070C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456481" y="273629"/>
            <a:ext cx="8228160" cy="1144921"/>
          </a:xfrm>
          <a:ln/>
        </p:spPr>
        <p:txBody>
          <a:bodyPr/>
          <a:lstStyle/>
          <a:p>
            <a:pPr algn="l">
              <a:lnSpc>
                <a:spcPct val="102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a:t>
            </a:r>
            <a:r>
              <a:rPr lang="en-US" i="1" dirty="0" smtClean="0">
                <a:solidFill>
                  <a:srgbClr val="0084D1"/>
                </a:solidFill>
                <a:latin typeface="Cambria" pitchFamily="16" charset="0"/>
              </a:rPr>
              <a:t>4</a:t>
            </a:r>
            <a:endParaRPr lang="en-US" i="1" dirty="0">
              <a:solidFill>
                <a:srgbClr val="0084D1"/>
              </a:solidFill>
              <a:latin typeface="Cambria" pitchFamily="16" charset="0"/>
            </a:endParaRPr>
          </a:p>
        </p:txBody>
      </p:sp>
      <p:sp>
        <p:nvSpPr>
          <p:cNvPr id="5122" name="Rectangle 2"/>
          <p:cNvSpPr>
            <a:spLocks noGrp="1" noChangeArrowheads="1"/>
          </p:cNvSpPr>
          <p:nvPr>
            <p:ph type="body" idx="4294967295"/>
          </p:nvPr>
        </p:nvSpPr>
        <p:spPr>
          <a:xfrm>
            <a:off x="456481" y="1189566"/>
            <a:ext cx="8228160" cy="511252"/>
          </a:xfrm>
          <a:ln/>
        </p:spPr>
        <p:txBody>
          <a:bodyPr/>
          <a:lstStyle/>
          <a:p>
            <a:pPr marL="466567" indent="-466567">
              <a:buFont typeface="Arial" charset="0"/>
              <a:buAutoNum type="arabicPeriod"/>
            </a:pPr>
            <a:r>
              <a:rPr lang="en-US" dirty="0" smtClean="0"/>
              <a:t>Which of the following is a state machine?</a:t>
            </a:r>
          </a:p>
        </p:txBody>
      </p:sp>
      <p:pic>
        <p:nvPicPr>
          <p:cNvPr id="8" name="Picture 7" descr="StateMachine1.png"/>
          <p:cNvPicPr>
            <a:picLocks noChangeAspect="1"/>
          </p:cNvPicPr>
          <p:nvPr/>
        </p:nvPicPr>
        <p:blipFill>
          <a:blip r:embed="rId3" cstate="print"/>
          <a:stretch>
            <a:fillRect/>
          </a:stretch>
        </p:blipFill>
        <p:spPr>
          <a:xfrm>
            <a:off x="286560" y="1631691"/>
            <a:ext cx="3870720" cy="2260852"/>
          </a:xfrm>
          <a:prstGeom prst="rect">
            <a:avLst/>
          </a:prstGeom>
        </p:spPr>
      </p:pic>
      <p:pic>
        <p:nvPicPr>
          <p:cNvPr id="9" name="Picture 8" descr="StateMachine2.png"/>
          <p:cNvPicPr>
            <a:picLocks noChangeAspect="1"/>
          </p:cNvPicPr>
          <p:nvPr/>
        </p:nvPicPr>
        <p:blipFill>
          <a:blip r:embed="rId4" cstate="print"/>
          <a:stretch>
            <a:fillRect/>
          </a:stretch>
        </p:blipFill>
        <p:spPr>
          <a:xfrm>
            <a:off x="4502880" y="1583834"/>
            <a:ext cx="3939840" cy="2288901"/>
          </a:xfrm>
          <a:prstGeom prst="rect">
            <a:avLst/>
          </a:prstGeom>
        </p:spPr>
      </p:pic>
      <p:pic>
        <p:nvPicPr>
          <p:cNvPr id="10" name="Picture 9" descr="StateMachine3.png"/>
          <p:cNvPicPr>
            <a:picLocks noChangeAspect="1"/>
          </p:cNvPicPr>
          <p:nvPr/>
        </p:nvPicPr>
        <p:blipFill>
          <a:blip r:embed="rId5" cstate="print"/>
          <a:stretch>
            <a:fillRect/>
          </a:stretch>
        </p:blipFill>
        <p:spPr>
          <a:xfrm>
            <a:off x="355679" y="3912891"/>
            <a:ext cx="3849110" cy="2226134"/>
          </a:xfrm>
          <a:prstGeom prst="rect">
            <a:avLst/>
          </a:prstGeom>
        </p:spPr>
      </p:pic>
      <p:pic>
        <p:nvPicPr>
          <p:cNvPr id="11" name="Picture 10" descr="StateMachine4.png"/>
          <p:cNvPicPr>
            <a:picLocks noChangeAspect="1"/>
          </p:cNvPicPr>
          <p:nvPr/>
        </p:nvPicPr>
        <p:blipFill>
          <a:blip r:embed="rId6" cstate="print"/>
          <a:stretch>
            <a:fillRect/>
          </a:stretch>
        </p:blipFill>
        <p:spPr>
          <a:xfrm>
            <a:off x="4572000" y="3912890"/>
            <a:ext cx="3903876" cy="2253459"/>
          </a:xfrm>
          <a:prstGeom prst="rect">
            <a:avLst/>
          </a:prstGeom>
        </p:spPr>
      </p:pic>
      <p:sp>
        <p:nvSpPr>
          <p:cNvPr id="12" name="Oval 11"/>
          <p:cNvSpPr/>
          <p:nvPr/>
        </p:nvSpPr>
        <p:spPr bwMode="auto">
          <a:xfrm>
            <a:off x="217440" y="1493436"/>
            <a:ext cx="4285440" cy="2419454"/>
          </a:xfrm>
          <a:prstGeom prst="ellipse">
            <a:avLst/>
          </a:prstGeom>
          <a:noFill/>
          <a:ln w="57150" cap="flat" cmpd="sng" algn="ctr">
            <a:solidFill>
              <a:srgbClr val="FF0000"/>
            </a:solidFill>
            <a:prstDash val="solid"/>
            <a:round/>
            <a:headEnd type="none" w="med" len="med"/>
            <a:tailEnd type="none" w="med" len="med"/>
          </a:ln>
          <a:effectLst/>
        </p:spPr>
        <p:txBody>
          <a:bodyPr vert="horz" wrap="square" lIns="82945" tIns="41473" rIns="82945" bIns="41473" numCol="1" rtlCol="0" anchor="t" anchorCtr="0" compatLnSpc="1">
            <a:prstTxWarp prst="textNoShape">
              <a:avLst/>
            </a:prstTxWarp>
          </a:bodyPr>
          <a:lstStyle/>
          <a:p>
            <a:pPr defTabSz="414726" fontAlgn="base" hangingPunct="0">
              <a:lnSpc>
                <a:spcPct val="93000"/>
              </a:lnSpc>
              <a:spcBef>
                <a:spcPct val="0"/>
              </a:spcBef>
              <a:spcAft>
                <a:spcPct val="0"/>
              </a:spcAft>
              <a:buClr>
                <a:srgbClr val="000000"/>
              </a:buClr>
              <a:buSzPct val="100000"/>
            </a:pPr>
            <a:endParaRPr lang="en-US" sz="1600" dirty="0" smtClean="0">
              <a:latin typeface="Arial" charset="0"/>
              <a:ea typeface="SimSun" charset="-122"/>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8"/>
          <p:cNvSpPr>
            <a:spLocks noGrp="1" noChangeArrowheads="1"/>
          </p:cNvSpPr>
          <p:nvPr>
            <p:ph type="body" sz="half" idx="1"/>
          </p:nvPr>
        </p:nvSpPr>
        <p:spPr>
          <a:xfrm>
            <a:off x="533401" y="1514475"/>
            <a:ext cx="8324039" cy="4264852"/>
          </a:xfrm>
        </p:spPr>
        <p:txBody>
          <a:bodyPr/>
          <a:lstStyle/>
          <a:p>
            <a:pPr marL="457153" indent="-457153"/>
            <a:r>
              <a:rPr lang="en-US" sz="2500" dirty="0" smtClean="0"/>
              <a:t>Which block diagram objects compose a state machine?</a:t>
            </a:r>
          </a:p>
          <a:p>
            <a:pPr marL="457153" indent="-457153"/>
            <a:endParaRPr lang="en-US" sz="2400" dirty="0" smtClean="0"/>
          </a:p>
          <a:p>
            <a:pPr marL="860335" lvl="1" indent="-419057">
              <a:buFontTx/>
              <a:buAutoNum type="alphaLcParenR"/>
            </a:pPr>
            <a:r>
              <a:rPr lang="en-US" sz="2200" dirty="0" smtClean="0"/>
              <a:t>While loop</a:t>
            </a:r>
          </a:p>
          <a:p>
            <a:pPr marL="860335" lvl="1" indent="-419057">
              <a:buFontTx/>
              <a:buAutoNum type="alphaLcParenR"/>
            </a:pPr>
            <a:r>
              <a:rPr lang="en-US" sz="2200" dirty="0" err="1" smtClean="0"/>
              <a:t>Enum</a:t>
            </a:r>
            <a:endParaRPr lang="en-US" sz="2200" dirty="0" smtClean="0"/>
          </a:p>
          <a:p>
            <a:pPr marL="860335" lvl="1" indent="-419057">
              <a:buFontTx/>
              <a:buAutoNum type="alphaLcParenR"/>
            </a:pPr>
            <a:r>
              <a:rPr lang="en-US" sz="2200" dirty="0" smtClean="0"/>
              <a:t>Sequence structure</a:t>
            </a:r>
          </a:p>
          <a:p>
            <a:pPr marL="860335" lvl="1" indent="-419057">
              <a:buFontTx/>
              <a:buAutoNum type="alphaLcParenR"/>
            </a:pPr>
            <a:r>
              <a:rPr lang="en-US" sz="2200" dirty="0" smtClean="0"/>
              <a:t>Case structure</a:t>
            </a:r>
          </a:p>
          <a:p>
            <a:pPr marL="860335" lvl="1" indent="-419057">
              <a:buFontTx/>
              <a:buAutoNum type="alphaLcParenR"/>
            </a:pPr>
            <a:r>
              <a:rPr lang="en-US" sz="2200" dirty="0" smtClean="0"/>
              <a:t>Shift register</a:t>
            </a:r>
          </a:p>
          <a:p>
            <a:pPr marL="860335" lvl="1" indent="-419057">
              <a:buFontTx/>
              <a:buAutoNum type="alphaLcParenR"/>
            </a:pPr>
            <a:r>
              <a:rPr lang="en-US" sz="2200" dirty="0" smtClean="0"/>
              <a:t>Numeric constants</a:t>
            </a:r>
          </a:p>
        </p:txBody>
      </p:sp>
      <p:sp>
        <p:nvSpPr>
          <p:cNvPr id="141316" name="Slide Number Placeholder 4"/>
          <p:cNvSpPr>
            <a:spLocks noGrp="1"/>
          </p:cNvSpPr>
          <p:nvPr>
            <p:ph type="sldNum" sz="quarter" idx="10"/>
          </p:nvPr>
        </p:nvSpPr>
        <p:spPr bwMode="auto">
          <a:noFill/>
          <a:ln>
            <a:miter lim="800000"/>
            <a:headEnd/>
            <a:tailEnd/>
          </a:ln>
        </p:spPr>
        <p:txBody>
          <a:bodyPr vert="horz" wrap="square" lIns="91430" tIns="45715" rIns="91430" bIns="45715" numCol="1" anchor="t" anchorCtr="0" compatLnSpc="1">
            <a:prstTxWarp prst="textNoShape">
              <a:avLst/>
            </a:prstTxWarp>
          </a:bodyPr>
          <a:lstStyle/>
          <a:p>
            <a:fld id="{519966D3-C023-48AA-8443-BFA645EA684F}" type="slidenum">
              <a:rPr lang="en-US" smtClean="0">
                <a:latin typeface="Arial Narrow" pitchFamily="32" charset="0"/>
              </a:rPr>
              <a:pPr/>
              <a:t>11</a:t>
            </a:fld>
            <a:endParaRPr lang="en-US" smtClean="0">
              <a:latin typeface="Arial Narrow" pitchFamily="32" charset="0"/>
            </a:endParaRPr>
          </a:p>
        </p:txBody>
      </p:sp>
      <p:sp>
        <p:nvSpPr>
          <p:cNvPr id="7" name="Rectangle 3"/>
          <p:cNvSpPr>
            <a:spLocks noGrp="1" noChangeArrowheads="1"/>
          </p:cNvSpPr>
          <p:nvPr>
            <p:ph type="title"/>
          </p:nvPr>
        </p:nvSpPr>
        <p:spPr>
          <a:ln/>
        </p:spPr>
        <p:txBody>
          <a:bodyPr lIns="82945" tIns="82945" rIns="82945" bIns="41473" anchor="t"/>
          <a:lstStyle/>
          <a:p>
            <a:pPr algn="l">
              <a:lnSpc>
                <a:spcPct val="100000"/>
              </a:lnSpc>
              <a:tabLst>
                <a:tab pos="656650" algn="l"/>
                <a:tab pos="1313299" algn="l"/>
                <a:tab pos="1969949" algn="l"/>
                <a:tab pos="2626599" algn="l"/>
                <a:tab pos="3283248" algn="l"/>
                <a:tab pos="3939898" algn="l"/>
                <a:tab pos="4596548" algn="l"/>
              </a:tabLst>
            </a:pPr>
            <a:r>
              <a:rPr lang="en-US" i="1" dirty="0" smtClean="0">
                <a:solidFill>
                  <a:srgbClr val="0084D1"/>
                </a:solidFill>
                <a:latin typeface="Cambria" pitchFamily="16" charset="0"/>
              </a:rPr>
              <a:t>Review Question </a:t>
            </a:r>
            <a:r>
              <a:rPr lang="en-US" i="1" dirty="0" smtClean="0">
                <a:solidFill>
                  <a:srgbClr val="0084D1"/>
                </a:solidFill>
                <a:latin typeface="Cambria" pitchFamily="16" charset="0"/>
              </a:rPr>
              <a:t>5</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8"/>
          <p:cNvSpPr>
            <a:spLocks noGrp="1" noChangeArrowheads="1"/>
          </p:cNvSpPr>
          <p:nvPr>
            <p:ph type="body" sz="half" idx="1"/>
          </p:nvPr>
        </p:nvSpPr>
        <p:spPr>
          <a:xfrm>
            <a:off x="533401" y="1514475"/>
            <a:ext cx="7909319" cy="4264852"/>
          </a:xfrm>
        </p:spPr>
        <p:txBody>
          <a:bodyPr/>
          <a:lstStyle/>
          <a:p>
            <a:pPr marL="457153" indent="-457153"/>
            <a:r>
              <a:rPr lang="en-US" sz="2400" dirty="0" smtClean="0"/>
              <a:t>Which block diagram objects compose a state machine?</a:t>
            </a:r>
          </a:p>
          <a:p>
            <a:pPr marL="457153" indent="-457153"/>
            <a:endParaRPr lang="en-US" sz="2400" dirty="0" smtClean="0"/>
          </a:p>
          <a:p>
            <a:pPr marL="860335" lvl="1" indent="-419057">
              <a:buFontTx/>
              <a:buAutoNum type="alphaLcParenR"/>
            </a:pPr>
            <a:r>
              <a:rPr lang="en-US" sz="2200" b="1" dirty="0" smtClean="0"/>
              <a:t>While loop</a:t>
            </a:r>
          </a:p>
          <a:p>
            <a:pPr marL="860335" lvl="1" indent="-419057">
              <a:buFontTx/>
              <a:buAutoNum type="alphaLcParenR"/>
            </a:pPr>
            <a:r>
              <a:rPr lang="en-US" sz="2200" dirty="0" err="1" smtClean="0"/>
              <a:t>Enum</a:t>
            </a:r>
            <a:r>
              <a:rPr lang="en-US" sz="2200" dirty="0" smtClean="0"/>
              <a:t> (optional, although often used)</a:t>
            </a:r>
          </a:p>
          <a:p>
            <a:pPr marL="860335" lvl="1" indent="-419057">
              <a:buFontTx/>
              <a:buAutoNum type="alphaLcParenR"/>
            </a:pPr>
            <a:r>
              <a:rPr lang="en-US" sz="2200" dirty="0" smtClean="0"/>
              <a:t>Sequence structure</a:t>
            </a:r>
          </a:p>
          <a:p>
            <a:pPr marL="860335" lvl="1" indent="-419057">
              <a:buFontTx/>
              <a:buAutoNum type="alphaLcParenR"/>
            </a:pPr>
            <a:r>
              <a:rPr lang="en-US" sz="2200" b="1" dirty="0" smtClean="0"/>
              <a:t>Case structure</a:t>
            </a:r>
          </a:p>
          <a:p>
            <a:pPr marL="860335" lvl="1" indent="-419057">
              <a:buFontTx/>
              <a:buAutoNum type="alphaLcParenR"/>
            </a:pPr>
            <a:r>
              <a:rPr lang="en-US" sz="2200" b="1" dirty="0" smtClean="0"/>
              <a:t>Shift register</a:t>
            </a:r>
          </a:p>
          <a:p>
            <a:pPr marL="860335" lvl="1" indent="-419057">
              <a:buFontTx/>
              <a:buAutoNum type="alphaLcParenR"/>
            </a:pPr>
            <a:r>
              <a:rPr lang="en-US" sz="2200" dirty="0" smtClean="0"/>
              <a:t>Numeric constants</a:t>
            </a:r>
          </a:p>
        </p:txBody>
      </p:sp>
      <p:sp>
        <p:nvSpPr>
          <p:cNvPr id="141316" name="Slide Number Placeholder 4"/>
          <p:cNvSpPr>
            <a:spLocks noGrp="1"/>
          </p:cNvSpPr>
          <p:nvPr>
            <p:ph type="sldNum" sz="quarter" idx="10"/>
          </p:nvPr>
        </p:nvSpPr>
        <p:spPr bwMode="auto">
          <a:noFill/>
          <a:ln>
            <a:miter lim="800000"/>
            <a:headEnd/>
            <a:tailEnd/>
          </a:ln>
        </p:spPr>
        <p:txBody>
          <a:bodyPr vert="horz" wrap="square" lIns="91430" tIns="45715" rIns="91430" bIns="45715" numCol="1" anchor="t" anchorCtr="0" compatLnSpc="1">
            <a:prstTxWarp prst="textNoShape">
              <a:avLst/>
            </a:prstTxWarp>
          </a:bodyPr>
          <a:lstStyle/>
          <a:p>
            <a:fld id="{519966D3-C023-48AA-8443-BFA645EA684F}" type="slidenum">
              <a:rPr lang="en-US" smtClean="0">
                <a:latin typeface="Arial Narrow" pitchFamily="32" charset="0"/>
              </a:rPr>
              <a:pPr/>
              <a:t>12</a:t>
            </a:fld>
            <a:endParaRPr lang="en-US" smtClean="0">
              <a:latin typeface="Arial Narrow" pitchFamily="32" charset="0"/>
            </a:endParaRPr>
          </a:p>
        </p:txBody>
      </p:sp>
      <p:sp>
        <p:nvSpPr>
          <p:cNvPr id="7" name="Rectangle 3"/>
          <p:cNvSpPr>
            <a:spLocks noGrp="1" noChangeArrowheads="1"/>
          </p:cNvSpPr>
          <p:nvPr>
            <p:ph type="title"/>
          </p:nvPr>
        </p:nvSpPr>
        <p:spPr>
          <a:ln/>
        </p:spPr>
        <p:txBody>
          <a:bodyPr lIns="82945" tIns="82945" rIns="82945" bIns="41473" anchor="t"/>
          <a:lstStyle/>
          <a:p>
            <a:pPr algn="l">
              <a:lnSpc>
                <a:spcPct val="100000"/>
              </a:lnSpc>
              <a:tabLst>
                <a:tab pos="656650" algn="l"/>
                <a:tab pos="1313299" algn="l"/>
                <a:tab pos="1969949" algn="l"/>
                <a:tab pos="2626599" algn="l"/>
                <a:tab pos="3283248" algn="l"/>
                <a:tab pos="3939898" algn="l"/>
                <a:tab pos="4596548" algn="l"/>
              </a:tabLst>
            </a:pPr>
            <a:r>
              <a:rPr lang="en-US" i="1" dirty="0" smtClean="0">
                <a:solidFill>
                  <a:srgbClr val="0084D1"/>
                </a:solidFill>
                <a:latin typeface="Cambria" pitchFamily="16" charset="0"/>
              </a:rPr>
              <a:t>Review Question </a:t>
            </a:r>
            <a:r>
              <a:rPr lang="en-US" i="1" dirty="0" smtClean="0">
                <a:solidFill>
                  <a:srgbClr val="0084D1"/>
                </a:solidFill>
                <a:latin typeface="Cambria" pitchFamily="16" charset="0"/>
              </a:rPr>
              <a:t>5</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Grp="1" noChangeArrowheads="1"/>
          </p:cNvSpPr>
          <p:nvPr>
            <p:ph type="title"/>
          </p:nvPr>
        </p:nvSpPr>
        <p:spPr>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i="1" dirty="0" smtClean="0">
                <a:solidFill>
                  <a:srgbClr val="0084D1"/>
                </a:solidFill>
                <a:latin typeface="Cambria" pitchFamily="16" charset="0"/>
              </a:rPr>
              <a:t>Modularity and </a:t>
            </a:r>
            <a:r>
              <a:rPr lang="en-US" i="1" dirty="0" err="1" smtClean="0">
                <a:solidFill>
                  <a:srgbClr val="0084D1"/>
                </a:solidFill>
                <a:latin typeface="Cambria" pitchFamily="16" charset="0"/>
              </a:rPr>
              <a:t>SubVIs</a:t>
            </a:r>
            <a:endParaRPr lang="en-US" i="1" dirty="0">
              <a:solidFill>
                <a:srgbClr val="0084D1"/>
              </a:solidFill>
              <a:latin typeface="Cambria" pitchFamily="16" charset="0"/>
            </a:endParaRPr>
          </a:p>
        </p:txBody>
      </p:sp>
      <p:sp>
        <p:nvSpPr>
          <p:cNvPr id="5" name="Content Placeholder 4"/>
          <p:cNvSpPr>
            <a:spLocks noGrp="1"/>
          </p:cNvSpPr>
          <p:nvPr>
            <p:ph idx="1"/>
          </p:nvPr>
        </p:nvSpPr>
        <p:spPr>
          <a:xfrm>
            <a:off x="456481" y="1604329"/>
            <a:ext cx="8226720" cy="4339271"/>
          </a:xfrm>
        </p:spPr>
        <p:txBody>
          <a:bodyPr/>
          <a:lstStyle/>
          <a:p>
            <a:pPr lvl="0"/>
            <a:r>
              <a:rPr lang="en-US" b="1" dirty="0" smtClean="0"/>
              <a:t>Modularity</a:t>
            </a:r>
            <a:r>
              <a:rPr lang="en-US" dirty="0" smtClean="0"/>
              <a:t> - The degree to which a program is composed of discrete modules such that a change to one module has minimal impact on other modules</a:t>
            </a:r>
          </a:p>
          <a:p>
            <a:pPr lvl="0" algn="ctr"/>
            <a:r>
              <a:rPr lang="en-US" dirty="0" smtClean="0"/>
              <a:t>Module = </a:t>
            </a:r>
            <a:r>
              <a:rPr lang="en-US" dirty="0" err="1" smtClean="0"/>
              <a:t>subVI</a:t>
            </a:r>
            <a:endParaRPr lang="en-US" dirty="0" smtClean="0"/>
          </a:p>
          <a:p>
            <a:pPr marL="0" lvl="0" indent="0"/>
            <a:endParaRPr lang="en-US" dirty="0" smtClean="0"/>
          </a:p>
          <a:p>
            <a:pPr marL="0" lvl="0" indent="0"/>
            <a:r>
              <a:rPr lang="en-US" dirty="0" smtClean="0"/>
              <a:t>It is desirable to section code into reusable parts that can be edited without having to change a bunch of other parts too.</a:t>
            </a:r>
          </a:p>
          <a:p>
            <a:pPr lvl="0"/>
            <a:endParaRPr lang="en-US" dirty="0" smtClean="0"/>
          </a:p>
          <a:p>
            <a:endParaRPr lang="en-US" dirty="0"/>
          </a:p>
        </p:txBody>
      </p:sp>
      <p:sp>
        <p:nvSpPr>
          <p:cNvPr id="342019" name="Slide Number Placeholder 3"/>
          <p:cNvSpPr>
            <a:spLocks noGrp="1"/>
          </p:cNvSpPr>
          <p:nvPr>
            <p:ph type="sldNum" idx="12"/>
          </p:nvPr>
        </p:nvSpPr>
        <p:spPr bwMode="auto">
          <a:prstGeom prst="rect">
            <a:avLst/>
          </a:prstGeom>
          <a:noFill/>
          <a:ln>
            <a:miter lim="800000"/>
            <a:headEnd/>
            <a:tailEnd/>
          </a:ln>
        </p:spPr>
        <p:txBody>
          <a:bodyPr/>
          <a:lstStyle/>
          <a:p>
            <a:pPr algn="ctr" eaLnBrk="0" hangingPunct="0"/>
            <a:fld id="{0949252F-ED60-4B38-82EC-BB032966EBE6}" type="slidenum">
              <a:rPr lang="en-US" b="1">
                <a:solidFill>
                  <a:srgbClr val="FFFFFF"/>
                </a:solidFill>
              </a:rPr>
              <a:pPr algn="ctr" eaLnBrk="0" hangingPunct="0"/>
              <a:t>13</a:t>
            </a:fld>
            <a:endParaRPr lang="en-US" b="1">
              <a:solidFill>
                <a:srgbClr val="FFFFFF"/>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5" name="Slide Number Placeholder 3"/>
          <p:cNvSpPr>
            <a:spLocks noGrp="1"/>
          </p:cNvSpPr>
          <p:nvPr>
            <p:ph type="sldNum" sz="quarter" idx="4294967295"/>
          </p:nvPr>
        </p:nvSpPr>
        <p:spPr bwMode="auto">
          <a:xfrm>
            <a:off x="7010400" y="6534151"/>
            <a:ext cx="2133600" cy="476250"/>
          </a:xfrm>
          <a:prstGeom prst="rect">
            <a:avLst/>
          </a:prstGeom>
          <a:noFill/>
          <a:ln>
            <a:miter lim="800000"/>
            <a:headEnd/>
            <a:tailEnd/>
          </a:ln>
        </p:spPr>
        <p:txBody>
          <a:bodyPr/>
          <a:lstStyle/>
          <a:p>
            <a:pPr algn="ctr" eaLnBrk="0" hangingPunct="0"/>
            <a:fld id="{66BBC662-1464-48E0-8E81-16335C8BBA48}" type="slidenum">
              <a:rPr lang="en-US" b="1">
                <a:solidFill>
                  <a:srgbClr val="FFFFFF"/>
                </a:solidFill>
              </a:rPr>
              <a:pPr algn="ctr" eaLnBrk="0" hangingPunct="0"/>
              <a:t>14</a:t>
            </a:fld>
            <a:endParaRPr lang="en-US" b="1">
              <a:solidFill>
                <a:srgbClr val="FFFFFF"/>
              </a:solidFill>
            </a:endParaRPr>
          </a:p>
        </p:txBody>
      </p:sp>
      <p:pic>
        <p:nvPicPr>
          <p:cNvPr id="340996" name="Picture 2" descr="SubVI Ex 1.bmp"/>
          <p:cNvPicPr>
            <a:picLocks noChangeAspect="1" noChangeArrowheads="1"/>
          </p:cNvPicPr>
          <p:nvPr/>
        </p:nvPicPr>
        <p:blipFill>
          <a:blip r:embed="rId3" cstate="print"/>
          <a:srcRect/>
          <a:stretch>
            <a:fillRect/>
          </a:stretch>
        </p:blipFill>
        <p:spPr bwMode="auto">
          <a:xfrm>
            <a:off x="420590" y="1700819"/>
            <a:ext cx="8091250" cy="3383945"/>
          </a:xfrm>
          <a:prstGeom prst="rect">
            <a:avLst/>
          </a:prstGeom>
          <a:noFill/>
          <a:ln w="9525">
            <a:noFill/>
            <a:miter lim="800000"/>
            <a:headEnd/>
            <a:tailEnd/>
          </a:ln>
        </p:spPr>
      </p:pic>
      <p:sp>
        <p:nvSpPr>
          <p:cNvPr id="5" name="Rectangle 1"/>
          <p:cNvSpPr txBox="1">
            <a:spLocks noChangeArrowheads="1"/>
          </p:cNvSpPr>
          <p:nvPr/>
        </p:nvSpPr>
        <p:spPr bwMode="auto">
          <a:xfrm>
            <a:off x="456481" y="282270"/>
            <a:ext cx="7771680" cy="1143480"/>
          </a:xfrm>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defTabSz="414726" fontAlgn="base" hangingPunct="0">
              <a:lnSpc>
                <a:spcPct val="98000"/>
              </a:lnSpc>
              <a:spcBef>
                <a:spcPct val="0"/>
              </a:spcBef>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4000" i="1" kern="0" dirty="0" smtClean="0">
                <a:solidFill>
                  <a:srgbClr val="0084D1"/>
                </a:solidFill>
                <a:latin typeface="Cambria" pitchFamily="16" charset="0"/>
                <a:ea typeface="+mj-ea"/>
                <a:cs typeface="+mj-cs"/>
              </a:rPr>
              <a:t>Modularity and </a:t>
            </a:r>
            <a:r>
              <a:rPr lang="en-US" sz="4000" i="1" kern="0" dirty="0" err="1" smtClean="0">
                <a:solidFill>
                  <a:srgbClr val="0084D1"/>
                </a:solidFill>
                <a:latin typeface="Cambria" pitchFamily="16" charset="0"/>
                <a:ea typeface="+mj-ea"/>
                <a:cs typeface="+mj-cs"/>
              </a:rPr>
              <a:t>SubVIs</a:t>
            </a:r>
            <a:endParaRPr lang="en-US" sz="4000" i="1" kern="0" dirty="0">
              <a:solidFill>
                <a:srgbClr val="0084D1"/>
              </a:solidFill>
              <a:latin typeface="Cambria" pitchFamily="16" charset="0"/>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9" name="Slide Number Placeholder 3"/>
          <p:cNvSpPr>
            <a:spLocks noGrp="1"/>
          </p:cNvSpPr>
          <p:nvPr>
            <p:ph type="sldNum" sz="quarter" idx="4294967295"/>
          </p:nvPr>
        </p:nvSpPr>
        <p:spPr bwMode="auto">
          <a:xfrm>
            <a:off x="7010400" y="6534151"/>
            <a:ext cx="2133600" cy="476250"/>
          </a:xfrm>
          <a:prstGeom prst="rect">
            <a:avLst/>
          </a:prstGeom>
          <a:noFill/>
          <a:ln>
            <a:miter lim="800000"/>
            <a:headEnd/>
            <a:tailEnd/>
          </a:ln>
        </p:spPr>
        <p:txBody>
          <a:bodyPr/>
          <a:lstStyle/>
          <a:p>
            <a:pPr algn="ctr" eaLnBrk="0" hangingPunct="0"/>
            <a:fld id="{0949252F-ED60-4B38-82EC-BB032966EBE6}" type="slidenum">
              <a:rPr lang="en-US" b="1">
                <a:solidFill>
                  <a:srgbClr val="FFFFFF"/>
                </a:solidFill>
              </a:rPr>
              <a:pPr algn="ctr" eaLnBrk="0" hangingPunct="0"/>
              <a:t>15</a:t>
            </a:fld>
            <a:endParaRPr lang="en-US" b="1">
              <a:solidFill>
                <a:srgbClr val="FFFFFF"/>
              </a:solidFill>
            </a:endParaRPr>
          </a:p>
        </p:txBody>
      </p:sp>
      <p:pic>
        <p:nvPicPr>
          <p:cNvPr id="342020" name="Picture 2" descr="SubVI Ex 2.bmp"/>
          <p:cNvPicPr>
            <a:picLocks noChangeAspect="1" noChangeArrowheads="1"/>
          </p:cNvPicPr>
          <p:nvPr/>
        </p:nvPicPr>
        <p:blipFill>
          <a:blip r:embed="rId3" cstate="print"/>
          <a:srcRect/>
          <a:stretch>
            <a:fillRect/>
          </a:stretch>
        </p:blipFill>
        <p:spPr bwMode="auto">
          <a:xfrm>
            <a:off x="782832" y="1908200"/>
            <a:ext cx="7370569" cy="3100364"/>
          </a:xfrm>
          <a:prstGeom prst="rect">
            <a:avLst/>
          </a:prstGeom>
          <a:noFill/>
          <a:ln w="9525">
            <a:noFill/>
            <a:miter lim="800000"/>
            <a:headEnd/>
            <a:tailEnd/>
          </a:ln>
        </p:spPr>
      </p:pic>
      <p:sp>
        <p:nvSpPr>
          <p:cNvPr id="6" name="Rectangle 1"/>
          <p:cNvSpPr>
            <a:spLocks noGrp="1" noChangeArrowheads="1"/>
          </p:cNvSpPr>
          <p:nvPr>
            <p:ph type="title" idx="4294967295"/>
          </p:nvPr>
        </p:nvSpPr>
        <p:spPr>
          <a:xfrm>
            <a:off x="456481" y="282270"/>
            <a:ext cx="7771680" cy="1143480"/>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i="1" dirty="0" smtClean="0">
                <a:solidFill>
                  <a:srgbClr val="0084D1"/>
                </a:solidFill>
                <a:latin typeface="Cambria" pitchFamily="16" charset="0"/>
              </a:rPr>
              <a:t>Modularity and </a:t>
            </a:r>
            <a:r>
              <a:rPr lang="en-US" i="1" dirty="0" err="1" smtClean="0">
                <a:solidFill>
                  <a:srgbClr val="0084D1"/>
                </a:solidFill>
                <a:latin typeface="Cambria" pitchFamily="16" charset="0"/>
              </a:rPr>
              <a:t>SubVIs</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3" name="Slide Number Placeholder 3"/>
          <p:cNvSpPr>
            <a:spLocks noGrp="1"/>
          </p:cNvSpPr>
          <p:nvPr>
            <p:ph type="sldNum" sz="quarter" idx="4294967295"/>
          </p:nvPr>
        </p:nvSpPr>
        <p:spPr bwMode="auto">
          <a:xfrm>
            <a:off x="7010400" y="6534151"/>
            <a:ext cx="2133600" cy="476250"/>
          </a:xfrm>
          <a:prstGeom prst="rect">
            <a:avLst/>
          </a:prstGeom>
          <a:noFill/>
          <a:ln>
            <a:miter lim="800000"/>
            <a:headEnd/>
            <a:tailEnd/>
          </a:ln>
        </p:spPr>
        <p:txBody>
          <a:bodyPr/>
          <a:lstStyle/>
          <a:p>
            <a:pPr algn="ctr" eaLnBrk="0" hangingPunct="0"/>
            <a:fld id="{B71D16C7-670C-4447-92E1-0053A6F56C11}" type="slidenum">
              <a:rPr lang="en-US" b="1">
                <a:solidFill>
                  <a:srgbClr val="FFFFFF"/>
                </a:solidFill>
              </a:rPr>
              <a:pPr algn="ctr" eaLnBrk="0" hangingPunct="0"/>
              <a:t>16</a:t>
            </a:fld>
            <a:endParaRPr lang="en-US" b="1">
              <a:solidFill>
                <a:srgbClr val="FFFFFF"/>
              </a:solidFill>
            </a:endParaRPr>
          </a:p>
        </p:txBody>
      </p:sp>
      <p:graphicFrame>
        <p:nvGraphicFramePr>
          <p:cNvPr id="257074" name="Group 50"/>
          <p:cNvGraphicFramePr>
            <a:graphicFrameLocks noGrp="1"/>
          </p:cNvGraphicFramePr>
          <p:nvPr/>
        </p:nvGraphicFramePr>
        <p:xfrm>
          <a:off x="381000" y="1397000"/>
          <a:ext cx="8382000" cy="4546601"/>
        </p:xfrm>
        <a:graphic>
          <a:graphicData uri="http://schemas.openxmlformats.org/drawingml/2006/table">
            <a:tbl>
              <a:tblPr/>
              <a:tblGrid>
                <a:gridCol w="4191000"/>
                <a:gridCol w="4191000"/>
              </a:tblGrid>
              <a:tr h="4730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Narrow" pitchFamily="34" charset="0"/>
                        </a:rPr>
                        <a:t>Function Code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Narrow" pitchFamily="34" charset="0"/>
                        </a:rPr>
                        <a:t>Calling Program Code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730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ourier New" pitchFamily="49" charset="0"/>
                        </a:rPr>
                        <a:t>function average (in1, in2, out)</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ourier New" pitchFamily="49" charset="0"/>
                        </a:rPr>
                        <a:t>{</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ourier New" pitchFamily="49" charset="0"/>
                        </a:rPr>
                        <a:t>out = (in1 + in2)/2.0;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ourier New" pitchFamily="49" charset="0"/>
                        </a:rPr>
                        <a: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ourier New" pitchFamily="49" charset="0"/>
                        </a:rPr>
                        <a:t>main</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ourier New" pitchFamily="49" charset="0"/>
                        </a:rPr>
                        <a:t>{</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ourier New" pitchFamily="49" charset="0"/>
                        </a:rPr>
                        <a:t>average (point1, point2, pointavg)</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Courier New" pitchFamily="49" charset="0"/>
                        </a:rPr>
                        <a: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73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Narrow" pitchFamily="34" charset="0"/>
                        </a:rPr>
                        <a:t>SubVI Block Diagram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Narrow" pitchFamily="34" charset="0"/>
                        </a:rPr>
                        <a:t>Calling VI Block Diagram</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557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pic>
        <p:nvPicPr>
          <p:cNvPr id="343061" name="Picture 17" descr="2ptavg.bmp"/>
          <p:cNvPicPr>
            <a:picLocks noChangeAspect="1" noChangeArrowheads="1"/>
          </p:cNvPicPr>
          <p:nvPr/>
        </p:nvPicPr>
        <p:blipFill>
          <a:blip r:embed="rId3" cstate="print"/>
          <a:srcRect/>
          <a:stretch>
            <a:fillRect/>
          </a:stretch>
        </p:blipFill>
        <p:spPr bwMode="auto">
          <a:xfrm>
            <a:off x="609600" y="4419601"/>
            <a:ext cx="3505200" cy="1444625"/>
          </a:xfrm>
          <a:prstGeom prst="rect">
            <a:avLst/>
          </a:prstGeom>
          <a:noFill/>
          <a:ln w="9525">
            <a:noFill/>
            <a:miter lim="800000"/>
            <a:headEnd/>
            <a:tailEnd/>
          </a:ln>
        </p:spPr>
      </p:pic>
      <p:pic>
        <p:nvPicPr>
          <p:cNvPr id="343062" name="Picture 2" descr="subvi call.bmp"/>
          <p:cNvPicPr>
            <a:picLocks noChangeAspect="1" noChangeArrowheads="1"/>
          </p:cNvPicPr>
          <p:nvPr/>
        </p:nvPicPr>
        <p:blipFill>
          <a:blip r:embed="rId4" cstate="print"/>
          <a:srcRect/>
          <a:stretch>
            <a:fillRect/>
          </a:stretch>
        </p:blipFill>
        <p:spPr bwMode="auto">
          <a:xfrm>
            <a:off x="5486401" y="4606926"/>
            <a:ext cx="2409825" cy="1108075"/>
          </a:xfrm>
          <a:prstGeom prst="rect">
            <a:avLst/>
          </a:prstGeom>
          <a:noFill/>
          <a:ln w="9525">
            <a:noFill/>
            <a:miter lim="800000"/>
            <a:headEnd/>
            <a:tailEnd/>
          </a:ln>
        </p:spPr>
      </p:pic>
      <p:sp>
        <p:nvSpPr>
          <p:cNvPr id="8" name="Rectangle 1"/>
          <p:cNvSpPr>
            <a:spLocks noGrp="1" noChangeArrowheads="1"/>
          </p:cNvSpPr>
          <p:nvPr>
            <p:ph type="title"/>
          </p:nvPr>
        </p:nvSpPr>
        <p:spPr>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i="1" dirty="0" smtClean="0">
                <a:solidFill>
                  <a:srgbClr val="0084D1"/>
                </a:solidFill>
                <a:latin typeface="Cambria" pitchFamily="16" charset="0"/>
              </a:rPr>
              <a:t>Modularity and </a:t>
            </a:r>
            <a:r>
              <a:rPr lang="en-US" i="1" dirty="0" err="1" smtClean="0">
                <a:solidFill>
                  <a:srgbClr val="0084D1"/>
                </a:solidFill>
                <a:latin typeface="Cambria" pitchFamily="16" charset="0"/>
              </a:rPr>
              <a:t>SubVIs</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hangingPunct="1">
              <a:buFont typeface="Arial" pitchFamily="34" charset="0"/>
              <a:buChar char="•"/>
            </a:pPr>
            <a:r>
              <a:rPr lang="en-US" dirty="0" smtClean="0"/>
              <a:t>Conveys the functionality of the VI using:</a:t>
            </a:r>
          </a:p>
          <a:p>
            <a:pPr lvl="1" hangingPunct="1">
              <a:buFont typeface="Arial" pitchFamily="34" charset="0"/>
              <a:buChar char="•"/>
            </a:pPr>
            <a:r>
              <a:rPr lang="en-US" sz="2200" dirty="0" smtClean="0"/>
              <a:t>Relevant graphics</a:t>
            </a:r>
          </a:p>
          <a:p>
            <a:pPr lvl="1" hangingPunct="1">
              <a:buFont typeface="Arial" pitchFamily="34" charset="0"/>
              <a:buChar char="•"/>
            </a:pPr>
            <a:r>
              <a:rPr lang="en-US" sz="2200" dirty="0" smtClean="0"/>
              <a:t>Descriptive text</a:t>
            </a:r>
          </a:p>
          <a:p>
            <a:pPr lvl="1" hangingPunct="1">
              <a:buFont typeface="Arial" pitchFamily="34" charset="0"/>
              <a:buChar char="•"/>
            </a:pPr>
            <a:r>
              <a:rPr lang="en-US" sz="2200" dirty="0" smtClean="0"/>
              <a:t>Create template for related </a:t>
            </a:r>
            <a:r>
              <a:rPr lang="en-US" sz="2200" dirty="0" err="1" smtClean="0"/>
              <a:t>subVIs</a:t>
            </a:r>
            <a:endParaRPr lang="en-US" sz="2200" dirty="0" smtClean="0"/>
          </a:p>
          <a:p>
            <a:pPr lvl="2" hangingPunct="1">
              <a:buFont typeface="Arial" pitchFamily="34" charset="0"/>
              <a:buChar char="•"/>
            </a:pPr>
            <a:r>
              <a:rPr lang="en-US" sz="1800" dirty="0" smtClean="0"/>
              <a:t>i.e. </a:t>
            </a:r>
            <a:r>
              <a:rPr lang="en-US" sz="1800" dirty="0" err="1" smtClean="0"/>
              <a:t>DAQmx</a:t>
            </a:r>
            <a:endParaRPr lang="en-US" sz="1800" dirty="0" smtClean="0"/>
          </a:p>
          <a:p>
            <a:endParaRPr lang="en-US" dirty="0" smtClean="0"/>
          </a:p>
          <a:p>
            <a:endParaRPr lang="en-US" dirty="0"/>
          </a:p>
        </p:txBody>
      </p:sp>
      <p:sp>
        <p:nvSpPr>
          <p:cNvPr id="5" name="Rectangle 1"/>
          <p:cNvSpPr>
            <a:spLocks noGrp="1" noChangeArrowheads="1"/>
          </p:cNvSpPr>
          <p:nvPr>
            <p:ph type="title"/>
          </p:nvPr>
        </p:nvSpPr>
        <p:spPr>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i="1" dirty="0" err="1" smtClean="0">
                <a:solidFill>
                  <a:srgbClr val="0084D1"/>
                </a:solidFill>
                <a:latin typeface="Cambria" pitchFamily="16" charset="0"/>
              </a:rPr>
              <a:t>SubVI</a:t>
            </a:r>
            <a:r>
              <a:rPr lang="en-US" i="1" dirty="0" smtClean="0">
                <a:solidFill>
                  <a:srgbClr val="0084D1"/>
                </a:solidFill>
                <a:latin typeface="Cambria" pitchFamily="16" charset="0"/>
              </a:rPr>
              <a:t> Icon</a:t>
            </a:r>
            <a:endParaRPr lang="en-US" i="1" dirty="0">
              <a:solidFill>
                <a:srgbClr val="0084D1"/>
              </a:solidFill>
              <a:latin typeface="Cambria" pitchFamily="16" charset="0"/>
            </a:endParaRPr>
          </a:p>
        </p:txBody>
      </p:sp>
      <p:pic>
        <p:nvPicPr>
          <p:cNvPr id="7" name="Picture 8" descr="Good Icon.bmp"/>
          <p:cNvPicPr>
            <a:picLocks noChangeAspect="1" noChangeArrowheads="1"/>
          </p:cNvPicPr>
          <p:nvPr/>
        </p:nvPicPr>
        <p:blipFill>
          <a:blip r:embed="rId3" cstate="print"/>
          <a:srcRect/>
          <a:stretch>
            <a:fillRect/>
          </a:stretch>
        </p:blipFill>
        <p:spPr bwMode="auto">
          <a:xfrm>
            <a:off x="2774880" y="4327654"/>
            <a:ext cx="4310448" cy="1395506"/>
          </a:xfrm>
          <a:prstGeom prst="rect">
            <a:avLst/>
          </a:prstGeom>
          <a:noFill/>
          <a:ln w="9525">
            <a:noFill/>
            <a:miter lim="800000"/>
            <a:headEnd/>
            <a:tailEnd/>
          </a:ln>
        </p:spPr>
      </p:pic>
      <p:pic>
        <p:nvPicPr>
          <p:cNvPr id="8" name="Picture 9" descr="My Acq.bmp"/>
          <p:cNvPicPr>
            <a:picLocks noChangeAspect="1" noChangeArrowheads="1"/>
          </p:cNvPicPr>
          <p:nvPr/>
        </p:nvPicPr>
        <p:blipFill>
          <a:blip r:embed="rId4" cstate="print"/>
          <a:srcRect/>
          <a:stretch>
            <a:fillRect/>
          </a:stretch>
        </p:blipFill>
        <p:spPr bwMode="auto">
          <a:xfrm>
            <a:off x="908640" y="4396781"/>
            <a:ext cx="1382400" cy="1264283"/>
          </a:xfrm>
          <a:prstGeom prst="rect">
            <a:avLst/>
          </a:prstGeom>
          <a:noFill/>
          <a:ln w="9525">
            <a:noFill/>
            <a:miter lim="800000"/>
            <a:headEnd/>
            <a:tailEnd/>
          </a:ln>
        </p:spPr>
      </p:pic>
      <p:pic>
        <p:nvPicPr>
          <p:cNvPr id="9" name="Picture 4" descr="loc_easy_to_recreate DAQmx functions"/>
          <p:cNvPicPr>
            <a:picLocks noChangeAspect="1" noChangeArrowheads="1"/>
          </p:cNvPicPr>
          <p:nvPr/>
        </p:nvPicPr>
        <p:blipFill>
          <a:blip r:embed="rId5" cstate="print"/>
          <a:srcRect/>
          <a:stretch>
            <a:fillRect/>
          </a:stretch>
        </p:blipFill>
        <p:spPr bwMode="auto">
          <a:xfrm>
            <a:off x="7326720" y="2485701"/>
            <a:ext cx="691200" cy="2704604"/>
          </a:xfrm>
          <a:prstGeom prst="rect">
            <a:avLst/>
          </a:prstGeom>
          <a:noFill/>
          <a:ln w="9525">
            <a:noFill/>
            <a:miter lim="800000"/>
            <a:headEnd/>
            <a:tailEnd/>
          </a:ln>
        </p:spPr>
      </p:pic>
      <p:pic>
        <p:nvPicPr>
          <p:cNvPr id="93187" name="Picture 3"/>
          <p:cNvPicPr>
            <a:picLocks noChangeAspect="1" noChangeArrowheads="1"/>
          </p:cNvPicPr>
          <p:nvPr/>
        </p:nvPicPr>
        <p:blipFill>
          <a:blip r:embed="rId6" cstate="print"/>
          <a:srcRect l="5849" r="3692"/>
          <a:stretch>
            <a:fillRect/>
          </a:stretch>
        </p:blipFill>
        <p:spPr bwMode="auto">
          <a:xfrm>
            <a:off x="908640" y="4673290"/>
            <a:ext cx="1036800" cy="105334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5" name="Rectangle 6"/>
          <p:cNvSpPr>
            <a:spLocks noGrp="1" noChangeArrowheads="1"/>
          </p:cNvSpPr>
          <p:nvPr>
            <p:ph sz="half" idx="1"/>
          </p:nvPr>
        </p:nvSpPr>
        <p:spPr/>
        <p:txBody>
          <a:bodyPr/>
          <a:lstStyle/>
          <a:p>
            <a:pPr hangingPunct="1">
              <a:buFont typeface="Arial" pitchFamily="34" charset="0"/>
              <a:buChar char="•"/>
            </a:pPr>
            <a:r>
              <a:rPr lang="en-US" sz="2200" dirty="0" smtClean="0"/>
              <a:t>Right-click the icon in the upper right corner of the </a:t>
            </a:r>
            <a:r>
              <a:rPr lang="en-US" sz="2200" i="1" dirty="0" smtClean="0"/>
              <a:t>front panel</a:t>
            </a:r>
            <a:r>
              <a:rPr lang="en-US" sz="2200" dirty="0" smtClean="0"/>
              <a:t> and select </a:t>
            </a:r>
            <a:r>
              <a:rPr lang="en-US" sz="2200" b="1" dirty="0" smtClean="0"/>
              <a:t>Show Connector</a:t>
            </a:r>
          </a:p>
          <a:p>
            <a:pPr lvl="1" hangingPunct="1">
              <a:buFont typeface="Arial" pitchFamily="34" charset="0"/>
              <a:buChar char="•"/>
            </a:pPr>
            <a:r>
              <a:rPr lang="en-US" sz="1800" dirty="0" smtClean="0"/>
              <a:t>Each rectangle on the connector pane represents a terminal</a:t>
            </a:r>
          </a:p>
          <a:p>
            <a:pPr hangingPunct="1">
              <a:buFont typeface="Arial" pitchFamily="34" charset="0"/>
              <a:buChar char="•"/>
            </a:pPr>
            <a:endParaRPr lang="en-US" sz="2200" dirty="0" smtClean="0"/>
          </a:p>
          <a:p>
            <a:pPr hangingPunct="1">
              <a:buFont typeface="Arial" pitchFamily="34" charset="0"/>
              <a:buChar char="•"/>
            </a:pPr>
            <a:r>
              <a:rPr lang="en-US" sz="2200" dirty="0" smtClean="0"/>
              <a:t>Select a different pattern by right-clicking the connector pane and selecting </a:t>
            </a:r>
            <a:r>
              <a:rPr lang="en-US" sz="2200" b="1" dirty="0" smtClean="0"/>
              <a:t>Patterns </a:t>
            </a:r>
            <a:r>
              <a:rPr lang="en-US" sz="2200" dirty="0" smtClean="0"/>
              <a:t>from the shortcut menu</a:t>
            </a:r>
          </a:p>
        </p:txBody>
      </p:sp>
      <p:sp>
        <p:nvSpPr>
          <p:cNvPr id="351236" name="Slide Number Placeholder 3"/>
          <p:cNvSpPr>
            <a:spLocks noGrp="1"/>
          </p:cNvSpPr>
          <p:nvPr>
            <p:ph type="sldNum" sz="quarter" idx="4294967295"/>
          </p:nvPr>
        </p:nvSpPr>
        <p:spPr bwMode="auto">
          <a:xfrm>
            <a:off x="7010400" y="6534151"/>
            <a:ext cx="2133600" cy="476250"/>
          </a:xfrm>
          <a:prstGeom prst="rect">
            <a:avLst/>
          </a:prstGeom>
          <a:noFill/>
          <a:ln>
            <a:miter lim="800000"/>
            <a:headEnd/>
            <a:tailEnd/>
          </a:ln>
        </p:spPr>
        <p:txBody>
          <a:bodyPr/>
          <a:lstStyle/>
          <a:p>
            <a:pPr algn="ctr" eaLnBrk="0" hangingPunct="0"/>
            <a:fld id="{13E69369-86E6-417B-9E10-BAB3CDD1EAFA}" type="slidenum">
              <a:rPr lang="en-US" b="1">
                <a:solidFill>
                  <a:srgbClr val="FFFFFF"/>
                </a:solidFill>
              </a:rPr>
              <a:pPr algn="ctr" eaLnBrk="0" hangingPunct="0"/>
              <a:t>18</a:t>
            </a:fld>
            <a:endParaRPr lang="en-US" b="1">
              <a:solidFill>
                <a:srgbClr val="FFFFFF"/>
              </a:solidFill>
            </a:endParaRPr>
          </a:p>
        </p:txBody>
      </p:sp>
      <p:pic>
        <p:nvPicPr>
          <p:cNvPr id="351237" name="Picture 7" descr="loc_easy_to_recreate connector pane patterns"/>
          <p:cNvPicPr>
            <a:picLocks noChangeAspect="1" noChangeArrowheads="1"/>
          </p:cNvPicPr>
          <p:nvPr/>
        </p:nvPicPr>
        <p:blipFill>
          <a:blip r:embed="rId3" cstate="print"/>
          <a:srcRect l="50694" t="12038" r="13889" b="39815"/>
          <a:stretch>
            <a:fillRect/>
          </a:stretch>
        </p:blipFill>
        <p:spPr bwMode="auto">
          <a:xfrm>
            <a:off x="4724401" y="1600200"/>
            <a:ext cx="3960813" cy="4038600"/>
          </a:xfrm>
          <a:prstGeom prst="rect">
            <a:avLst/>
          </a:prstGeom>
          <a:noFill/>
          <a:ln w="9525" algn="ctr">
            <a:noFill/>
            <a:miter lim="800000"/>
            <a:headEnd type="none" w="sm" len="sm"/>
            <a:tailEnd type="none" w="sm" len="sm"/>
          </a:ln>
        </p:spPr>
      </p:pic>
      <p:sp>
        <p:nvSpPr>
          <p:cNvPr id="6" name="Rectangle 1"/>
          <p:cNvSpPr txBox="1">
            <a:spLocks noChangeArrowheads="1"/>
          </p:cNvSpPr>
          <p:nvPr/>
        </p:nvSpPr>
        <p:spPr bwMode="auto">
          <a:xfrm>
            <a:off x="456481" y="282270"/>
            <a:ext cx="7771680" cy="1143480"/>
          </a:xfrm>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defTabSz="414726" fontAlgn="base" hangingPunct="0">
              <a:lnSpc>
                <a:spcPct val="98000"/>
              </a:lnSpc>
              <a:spcBef>
                <a:spcPct val="0"/>
              </a:spcBef>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4000" i="1" kern="0" dirty="0" smtClean="0">
                <a:solidFill>
                  <a:srgbClr val="0084D1"/>
                </a:solidFill>
                <a:latin typeface="Cambria" pitchFamily="16" charset="0"/>
                <a:ea typeface="+mj-ea"/>
                <a:cs typeface="+mj-cs"/>
              </a:rPr>
              <a:t>Icon and Connector Pane: Setting up the Connector Pane</a:t>
            </a:r>
            <a:endParaRPr lang="en-US" sz="4000" i="1" kern="0" dirty="0">
              <a:solidFill>
                <a:srgbClr val="0084D1"/>
              </a:solidFill>
              <a:latin typeface="Cambria" pitchFamily="16" charset="0"/>
              <a:ea typeface="+mj-ea"/>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5" name="Rectangle 6"/>
          <p:cNvSpPr>
            <a:spLocks noGrp="1" noChangeArrowheads="1"/>
          </p:cNvSpPr>
          <p:nvPr>
            <p:ph sz="half" idx="1"/>
          </p:nvPr>
        </p:nvSpPr>
        <p:spPr>
          <a:xfrm>
            <a:off x="456480" y="1604329"/>
            <a:ext cx="8382720" cy="1519871"/>
          </a:xfrm>
        </p:spPr>
        <p:txBody>
          <a:bodyPr/>
          <a:lstStyle/>
          <a:p>
            <a:pPr hangingPunct="1"/>
            <a:r>
              <a:rPr lang="en-US" sz="2200" dirty="0" smtClean="0"/>
              <a:t>Once the connector pane pattern is selected, </a:t>
            </a:r>
          </a:p>
          <a:p>
            <a:pPr marL="871926" lvl="1" indent="-457200">
              <a:buFont typeface="+mj-lt"/>
              <a:buAutoNum type="arabicPeriod"/>
            </a:pPr>
            <a:r>
              <a:rPr lang="en-US" sz="1900" dirty="0" smtClean="0"/>
              <a:t>Click on a terminal in the connector pane</a:t>
            </a:r>
          </a:p>
          <a:p>
            <a:pPr marL="871926" lvl="1" indent="-457200">
              <a:buFont typeface="+mj-lt"/>
              <a:buAutoNum type="arabicPeriod"/>
            </a:pPr>
            <a:r>
              <a:rPr lang="en-US" sz="1900" dirty="0" smtClean="0"/>
              <a:t>Click on a control/indicator on the front panel</a:t>
            </a:r>
          </a:p>
          <a:p>
            <a:pPr hangingPunct="1">
              <a:buFont typeface="Arial" pitchFamily="34" charset="0"/>
              <a:buChar char="•"/>
            </a:pPr>
            <a:endParaRPr lang="en-US" sz="2200" dirty="0" smtClean="0"/>
          </a:p>
        </p:txBody>
      </p:sp>
      <p:sp>
        <p:nvSpPr>
          <p:cNvPr id="351236" name="Slide Number Placeholder 3"/>
          <p:cNvSpPr>
            <a:spLocks noGrp="1"/>
          </p:cNvSpPr>
          <p:nvPr>
            <p:ph type="sldNum" sz="quarter" idx="4294967295"/>
          </p:nvPr>
        </p:nvSpPr>
        <p:spPr bwMode="auto">
          <a:xfrm>
            <a:off x="7010400" y="6534151"/>
            <a:ext cx="2133600" cy="476250"/>
          </a:xfrm>
          <a:prstGeom prst="rect">
            <a:avLst/>
          </a:prstGeom>
          <a:noFill/>
          <a:ln>
            <a:miter lim="800000"/>
            <a:headEnd/>
            <a:tailEnd/>
          </a:ln>
        </p:spPr>
        <p:txBody>
          <a:bodyPr/>
          <a:lstStyle/>
          <a:p>
            <a:pPr algn="ctr" eaLnBrk="0" hangingPunct="0"/>
            <a:fld id="{13E69369-86E6-417B-9E10-BAB3CDD1EAFA}" type="slidenum">
              <a:rPr lang="en-US" b="1">
                <a:solidFill>
                  <a:srgbClr val="FFFFFF"/>
                </a:solidFill>
              </a:rPr>
              <a:pPr algn="ctr" eaLnBrk="0" hangingPunct="0"/>
              <a:t>19</a:t>
            </a:fld>
            <a:endParaRPr lang="en-US" b="1">
              <a:solidFill>
                <a:srgbClr val="FFFFFF"/>
              </a:solidFill>
            </a:endParaRPr>
          </a:p>
        </p:txBody>
      </p:sp>
      <p:sp>
        <p:nvSpPr>
          <p:cNvPr id="6" name="Rectangle 1"/>
          <p:cNvSpPr txBox="1">
            <a:spLocks noChangeArrowheads="1"/>
          </p:cNvSpPr>
          <p:nvPr/>
        </p:nvSpPr>
        <p:spPr bwMode="auto">
          <a:xfrm>
            <a:off x="456481" y="282270"/>
            <a:ext cx="7771680" cy="1143480"/>
          </a:xfrm>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defTabSz="414726" fontAlgn="base" hangingPunct="0">
              <a:lnSpc>
                <a:spcPct val="98000"/>
              </a:lnSpc>
              <a:spcBef>
                <a:spcPct val="0"/>
              </a:spcBef>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4000" i="1" kern="0" dirty="0" smtClean="0">
                <a:solidFill>
                  <a:srgbClr val="0084D1"/>
                </a:solidFill>
                <a:latin typeface="Cambria" pitchFamily="16" charset="0"/>
                <a:ea typeface="+mj-ea"/>
                <a:cs typeface="+mj-cs"/>
              </a:rPr>
              <a:t>Icon and Connector Pane: Setting up the Connector Pane</a:t>
            </a:r>
            <a:endParaRPr lang="en-US" sz="4000" i="1" kern="0" dirty="0">
              <a:solidFill>
                <a:srgbClr val="0084D1"/>
              </a:solidFill>
              <a:latin typeface="Cambria" pitchFamily="16" charset="0"/>
              <a:ea typeface="+mj-ea"/>
              <a:cs typeface="+mj-cs"/>
            </a:endParaRPr>
          </a:p>
        </p:txBody>
      </p:sp>
      <p:grpSp>
        <p:nvGrpSpPr>
          <p:cNvPr id="22" name="Group 21"/>
          <p:cNvGrpSpPr/>
          <p:nvPr/>
        </p:nvGrpSpPr>
        <p:grpSpPr>
          <a:xfrm>
            <a:off x="4038600" y="2895600"/>
            <a:ext cx="4696395" cy="3048000"/>
            <a:chOff x="2514600" y="2819400"/>
            <a:chExt cx="5077395" cy="3429000"/>
          </a:xfrm>
        </p:grpSpPr>
        <p:pic>
          <p:nvPicPr>
            <p:cNvPr id="1026" name="Picture 2"/>
            <p:cNvPicPr>
              <a:picLocks noChangeAspect="1" noChangeArrowheads="1"/>
            </p:cNvPicPr>
            <p:nvPr/>
          </p:nvPicPr>
          <p:blipFill>
            <a:blip r:embed="rId3" cstate="print"/>
            <a:srcRect/>
            <a:stretch>
              <a:fillRect/>
            </a:stretch>
          </p:blipFill>
          <p:spPr bwMode="auto">
            <a:xfrm>
              <a:off x="2514600" y="2819400"/>
              <a:ext cx="5077395" cy="3429000"/>
            </a:xfrm>
            <a:prstGeom prst="rect">
              <a:avLst/>
            </a:prstGeom>
            <a:noFill/>
            <a:ln w="9525">
              <a:noFill/>
              <a:miter lim="800000"/>
              <a:headEnd/>
              <a:tailEnd/>
            </a:ln>
          </p:spPr>
        </p:pic>
        <p:cxnSp>
          <p:nvCxnSpPr>
            <p:cNvPr id="8" name="Straight Arrow Connector 7"/>
            <p:cNvCxnSpPr/>
            <p:nvPr/>
          </p:nvCxnSpPr>
          <p:spPr bwMode="auto">
            <a:xfrm flipV="1">
              <a:off x="4333136" y="3429000"/>
              <a:ext cx="2601064" cy="1447800"/>
            </a:xfrm>
            <a:prstGeom prst="straightConnector1">
              <a:avLst/>
            </a:prstGeom>
            <a:solidFill>
              <a:srgbClr val="00B8FF"/>
            </a:solidFill>
            <a:ln w="9525" cap="flat" cmpd="sng" algn="ctr">
              <a:solidFill>
                <a:schemeClr val="tx1"/>
              </a:solidFill>
              <a:prstDash val="solid"/>
              <a:round/>
              <a:headEnd type="arrow"/>
              <a:tailEnd type="arrow"/>
            </a:ln>
            <a:effectLst/>
          </p:spPr>
        </p:cxnSp>
        <p:cxnSp>
          <p:nvCxnSpPr>
            <p:cNvPr id="10" name="Straight Arrow Connector 9"/>
            <p:cNvCxnSpPr/>
            <p:nvPr/>
          </p:nvCxnSpPr>
          <p:spPr bwMode="auto">
            <a:xfrm flipV="1">
              <a:off x="3986748" y="3581400"/>
              <a:ext cx="2947452" cy="2275115"/>
            </a:xfrm>
            <a:prstGeom prst="straightConnector1">
              <a:avLst/>
            </a:prstGeom>
            <a:solidFill>
              <a:srgbClr val="00B8FF"/>
            </a:solidFill>
            <a:ln w="9525" cap="flat" cmpd="sng" algn="ctr">
              <a:solidFill>
                <a:schemeClr val="tx1"/>
              </a:solidFill>
              <a:prstDash val="solid"/>
              <a:round/>
              <a:headEnd type="arrow"/>
              <a:tailEnd type="arrow"/>
            </a:ln>
            <a:effectLst/>
          </p:spPr>
        </p:cxnSp>
        <p:cxnSp>
          <p:nvCxnSpPr>
            <p:cNvPr id="14" name="Straight Arrow Connector 13"/>
            <p:cNvCxnSpPr/>
            <p:nvPr/>
          </p:nvCxnSpPr>
          <p:spPr bwMode="auto">
            <a:xfrm rot="5400000" flipH="1" flipV="1">
              <a:off x="5982077" y="3837593"/>
              <a:ext cx="1589316" cy="1076930"/>
            </a:xfrm>
            <a:prstGeom prst="straightConnector1">
              <a:avLst/>
            </a:prstGeom>
            <a:solidFill>
              <a:srgbClr val="00B8FF"/>
            </a:solidFill>
            <a:ln w="9525" cap="flat" cmpd="sng" algn="ctr">
              <a:solidFill>
                <a:schemeClr val="tx1"/>
              </a:solidFill>
              <a:prstDash val="solid"/>
              <a:round/>
              <a:headEnd type="arrow"/>
              <a:tailEnd type="arrow"/>
            </a:ln>
            <a:effectLst/>
          </p:spPr>
        </p:cxnSp>
      </p:grpSp>
      <p:sp>
        <p:nvSpPr>
          <p:cNvPr id="23" name="Rectangle 6"/>
          <p:cNvSpPr>
            <a:spLocks noGrp="1" noChangeArrowheads="1"/>
          </p:cNvSpPr>
          <p:nvPr>
            <p:ph sz="half" idx="1"/>
          </p:nvPr>
        </p:nvSpPr>
        <p:spPr>
          <a:xfrm>
            <a:off x="533400" y="2971800"/>
            <a:ext cx="3429000" cy="2590800"/>
          </a:xfrm>
        </p:spPr>
        <p:txBody>
          <a:bodyPr/>
          <a:lstStyle/>
          <a:p>
            <a:pPr marL="0" indent="0" hangingPunct="1">
              <a:lnSpc>
                <a:spcPct val="100000"/>
              </a:lnSpc>
            </a:pPr>
            <a:r>
              <a:rPr lang="en-US" sz="2200" dirty="0" smtClean="0"/>
              <a:t>The control/indicator and connector pane terminal are now linked </a:t>
            </a:r>
          </a:p>
          <a:p>
            <a:pPr marL="0" indent="0" hangingPunct="1">
              <a:lnSpc>
                <a:spcPct val="100000"/>
              </a:lnSpc>
            </a:pPr>
            <a:r>
              <a:rPr lang="en-US" sz="2200" dirty="0" smtClean="0"/>
              <a:t>The terminal will display the color of the data type of the linked control/indicator</a:t>
            </a:r>
            <a:endParaRPr lang="en-US" sz="1900" dirty="0" smtClean="0"/>
          </a:p>
          <a:p>
            <a:pPr marL="0" indent="0" hangingPunct="1">
              <a:buFont typeface="Arial" pitchFamily="34" charset="0"/>
              <a:buChar char="•"/>
            </a:pPr>
            <a:endParaRPr lang="en-US" sz="22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a:solidFill>
                  <a:srgbClr val="0084D1"/>
                </a:solidFill>
                <a:latin typeface="Cambria" pitchFamily="16" charset="0"/>
              </a:rPr>
              <a:t>Today's Topics</a:t>
            </a:r>
          </a:p>
        </p:txBody>
      </p:sp>
      <p:sp>
        <p:nvSpPr>
          <p:cNvPr id="14338" name="Rectangle 2"/>
          <p:cNvSpPr>
            <a:spLocks noGrp="1" noChangeArrowheads="1"/>
          </p:cNvSpPr>
          <p:nvPr>
            <p:ph type="body" idx="4294967295"/>
          </p:nvPr>
        </p:nvSpPr>
        <p:spPr>
          <a:xfrm>
            <a:off x="456481" y="1604329"/>
            <a:ext cx="8228160" cy="4444307"/>
          </a:xfrm>
          <a:ln/>
        </p:spPr>
        <p:txBody>
          <a:bodyPr/>
          <a:lstStyle/>
          <a:p>
            <a:pPr marL="391686"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Review from Workshop 4</a:t>
            </a:r>
          </a:p>
          <a:p>
            <a:pPr marL="391686"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391686"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Modularity &amp; </a:t>
            </a:r>
            <a:r>
              <a:rPr lang="en-US" sz="2400" dirty="0" err="1" smtClean="0"/>
              <a:t>subVIs</a:t>
            </a:r>
            <a:endParaRPr lang="en-US" sz="2400" dirty="0" smtClean="0"/>
          </a:p>
          <a:p>
            <a:pPr marL="391686"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Documentation</a:t>
            </a:r>
          </a:p>
          <a:p>
            <a:pPr marL="391686"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File </a:t>
            </a:r>
            <a:r>
              <a:rPr lang="en-US" sz="2400" dirty="0" err="1" smtClean="0"/>
              <a:t>Input/Output</a:t>
            </a:r>
            <a:r>
              <a:rPr lang="en-US" sz="2400" dirty="0" smtClean="0"/>
              <a:t> Introduction</a:t>
            </a:r>
            <a:endParaRPr lang="en-US" sz="16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13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9" name="Rectangle 9"/>
          <p:cNvSpPr>
            <a:spLocks noGrp="1" noChangeArrowheads="1"/>
          </p:cNvSpPr>
          <p:nvPr>
            <p:ph idx="1"/>
          </p:nvPr>
        </p:nvSpPr>
        <p:spPr/>
        <p:txBody>
          <a:bodyPr/>
          <a:lstStyle/>
          <a:p>
            <a:pPr lvl="1" eaLnBrk="1" hangingPunct="1">
              <a:buFont typeface="Arial" pitchFamily="34" charset="0"/>
              <a:buChar char="•"/>
            </a:pPr>
            <a:r>
              <a:rPr lang="en-US" dirty="0" smtClean="0"/>
              <a:t>Use this connector pane layout as a standard</a:t>
            </a:r>
          </a:p>
          <a:p>
            <a:pPr lvl="1" eaLnBrk="1" hangingPunct="1">
              <a:buFont typeface="Arial" pitchFamily="34" charset="0"/>
              <a:buChar char="•"/>
            </a:pPr>
            <a:endParaRPr lang="en-US" dirty="0" smtClean="0"/>
          </a:p>
          <a:p>
            <a:pPr lvl="1" eaLnBrk="1" hangingPunct="1">
              <a:buFont typeface="Arial" pitchFamily="34" charset="0"/>
              <a:buChar char="•"/>
            </a:pPr>
            <a:r>
              <a:rPr lang="en-US" dirty="0" smtClean="0"/>
              <a:t>Top terminals are usually reserved for references, such as a file reference</a:t>
            </a:r>
          </a:p>
          <a:p>
            <a:pPr lvl="1" eaLnBrk="1" hangingPunct="1">
              <a:buFont typeface="Arial" pitchFamily="34" charset="0"/>
              <a:buChar char="•"/>
            </a:pPr>
            <a:r>
              <a:rPr lang="en-US" dirty="0" smtClean="0"/>
              <a:t>Bottom terminals are </a:t>
            </a:r>
            <a:br>
              <a:rPr lang="en-US" dirty="0" smtClean="0"/>
            </a:br>
            <a:r>
              <a:rPr lang="en-US" dirty="0" smtClean="0"/>
              <a:t>usually reserved for </a:t>
            </a:r>
            <a:br>
              <a:rPr lang="en-US" dirty="0" smtClean="0"/>
            </a:br>
            <a:r>
              <a:rPr lang="en-US" dirty="0" smtClean="0"/>
              <a:t>error clusters</a:t>
            </a:r>
          </a:p>
        </p:txBody>
      </p:sp>
      <p:sp>
        <p:nvSpPr>
          <p:cNvPr id="352260" name="Slide Number Placeholder 3"/>
          <p:cNvSpPr>
            <a:spLocks noGrp="1"/>
          </p:cNvSpPr>
          <p:nvPr>
            <p:ph type="sldNum" sz="quarter" idx="4294967295"/>
          </p:nvPr>
        </p:nvSpPr>
        <p:spPr bwMode="auto">
          <a:xfrm>
            <a:off x="7010400" y="6534151"/>
            <a:ext cx="2133600" cy="476250"/>
          </a:xfrm>
          <a:prstGeom prst="rect">
            <a:avLst/>
          </a:prstGeom>
          <a:noFill/>
          <a:ln>
            <a:miter lim="800000"/>
            <a:headEnd/>
            <a:tailEnd/>
          </a:ln>
        </p:spPr>
        <p:txBody>
          <a:bodyPr/>
          <a:lstStyle/>
          <a:p>
            <a:pPr algn="ctr" eaLnBrk="0" hangingPunct="0"/>
            <a:fld id="{8B81A1D5-ACED-4CA0-BBB7-9D506330F6FA}" type="slidenum">
              <a:rPr lang="en-US" b="1">
                <a:solidFill>
                  <a:srgbClr val="FFFFFF"/>
                </a:solidFill>
              </a:rPr>
              <a:pPr algn="ctr" eaLnBrk="0" hangingPunct="0"/>
              <a:t>20</a:t>
            </a:fld>
            <a:endParaRPr lang="en-US" b="1">
              <a:solidFill>
                <a:srgbClr val="FFFFFF"/>
              </a:solidFill>
            </a:endParaRPr>
          </a:p>
        </p:txBody>
      </p:sp>
      <p:pic>
        <p:nvPicPr>
          <p:cNvPr id="352261" name="Picture 5" descr="conpane.bmp"/>
          <p:cNvPicPr>
            <a:picLocks noChangeAspect="1" noChangeArrowheads="1"/>
          </p:cNvPicPr>
          <p:nvPr/>
        </p:nvPicPr>
        <p:blipFill>
          <a:blip r:embed="rId3" cstate="print"/>
          <a:srcRect/>
          <a:stretch>
            <a:fillRect/>
          </a:stretch>
        </p:blipFill>
        <p:spPr bwMode="auto">
          <a:xfrm>
            <a:off x="7889760" y="1631691"/>
            <a:ext cx="762000" cy="762000"/>
          </a:xfrm>
          <a:prstGeom prst="rect">
            <a:avLst/>
          </a:prstGeom>
          <a:noFill/>
          <a:ln w="9525" algn="ctr">
            <a:noFill/>
            <a:miter lim="800000"/>
            <a:headEnd type="none" w="sm" len="sm"/>
            <a:tailEnd type="none" w="sm" len="sm"/>
          </a:ln>
        </p:spPr>
      </p:pic>
      <p:pic>
        <p:nvPicPr>
          <p:cNvPr id="352262" name="Picture 32" descr="loc_bd_conpanediagram.bmp"/>
          <p:cNvPicPr>
            <a:picLocks noChangeAspect="1" noChangeArrowheads="1"/>
          </p:cNvPicPr>
          <p:nvPr/>
        </p:nvPicPr>
        <p:blipFill>
          <a:blip r:embed="rId4" cstate="print"/>
          <a:srcRect/>
          <a:stretch>
            <a:fillRect/>
          </a:stretch>
        </p:blipFill>
        <p:spPr bwMode="auto">
          <a:xfrm>
            <a:off x="4749800" y="3152491"/>
            <a:ext cx="4241800" cy="2862263"/>
          </a:xfrm>
          <a:prstGeom prst="rect">
            <a:avLst/>
          </a:prstGeom>
          <a:noFill/>
          <a:ln w="9525" algn="ctr">
            <a:noFill/>
            <a:miter lim="800000"/>
            <a:headEnd type="none" w="sm" len="sm"/>
            <a:tailEnd type="none" w="sm" len="sm"/>
          </a:ln>
        </p:spPr>
      </p:pic>
      <p:sp>
        <p:nvSpPr>
          <p:cNvPr id="8"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i="1" dirty="0" smtClean="0">
                <a:solidFill>
                  <a:srgbClr val="0084D1"/>
                </a:solidFill>
                <a:latin typeface="Cambria" pitchFamily="16" charset="0"/>
              </a:rPr>
              <a:t>Connector Pane: Standards</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7" name="Rectangle 3"/>
          <p:cNvSpPr>
            <a:spLocks noGrp="1" noChangeArrowheads="1"/>
          </p:cNvSpPr>
          <p:nvPr>
            <p:ph idx="1"/>
          </p:nvPr>
        </p:nvSpPr>
        <p:spPr>
          <a:xfrm>
            <a:off x="533401" y="1524001"/>
            <a:ext cx="4729799" cy="4286250"/>
          </a:xfrm>
        </p:spPr>
        <p:txBody>
          <a:bodyPr/>
          <a:lstStyle/>
          <a:p>
            <a:pPr hangingPunct="1">
              <a:buFont typeface="Arial" pitchFamily="34" charset="0"/>
              <a:buChar char="•"/>
            </a:pPr>
            <a:r>
              <a:rPr lang="en-US" sz="2700" b="1" dirty="0" smtClean="0"/>
              <a:t>Bold</a:t>
            </a:r>
            <a:r>
              <a:rPr lang="en-US" sz="2700" dirty="0" smtClean="0"/>
              <a:t>: </a:t>
            </a:r>
            <a:r>
              <a:rPr lang="en-US" sz="2400" dirty="0" smtClean="0"/>
              <a:t>Required terminal</a:t>
            </a:r>
          </a:p>
          <a:p>
            <a:pPr hangingPunct="1">
              <a:buFont typeface="Arial" pitchFamily="34" charset="0"/>
              <a:buChar char="•"/>
            </a:pPr>
            <a:r>
              <a:rPr lang="en-US" sz="2700" dirty="0" smtClean="0"/>
              <a:t>Plain: </a:t>
            </a:r>
            <a:r>
              <a:rPr lang="en-US" sz="2400" dirty="0" smtClean="0"/>
              <a:t>Recommended  terminals</a:t>
            </a:r>
          </a:p>
          <a:p>
            <a:pPr hangingPunct="1">
              <a:buFont typeface="Arial" pitchFamily="34" charset="0"/>
              <a:buChar char="•"/>
            </a:pPr>
            <a:r>
              <a:rPr lang="en-US" sz="2700" dirty="0" smtClean="0">
                <a:solidFill>
                  <a:schemeClr val="bg2"/>
                </a:solidFill>
              </a:rPr>
              <a:t>Dimmed</a:t>
            </a:r>
            <a:r>
              <a:rPr lang="en-US" sz="2700" dirty="0" smtClean="0"/>
              <a:t>: </a:t>
            </a:r>
            <a:r>
              <a:rPr lang="en-US" sz="2400" dirty="0" smtClean="0"/>
              <a:t>Optional terminals</a:t>
            </a:r>
          </a:p>
        </p:txBody>
      </p:sp>
      <p:sp>
        <p:nvSpPr>
          <p:cNvPr id="354308" name="Slide Number Placeholder 3"/>
          <p:cNvSpPr>
            <a:spLocks noGrp="1"/>
          </p:cNvSpPr>
          <p:nvPr>
            <p:ph type="sldNum" sz="quarter" idx="4294967295"/>
          </p:nvPr>
        </p:nvSpPr>
        <p:spPr bwMode="auto">
          <a:xfrm>
            <a:off x="7010400" y="6534151"/>
            <a:ext cx="2133600" cy="476250"/>
          </a:xfrm>
          <a:prstGeom prst="rect">
            <a:avLst/>
          </a:prstGeom>
          <a:noFill/>
          <a:ln>
            <a:miter lim="800000"/>
            <a:headEnd/>
            <a:tailEnd/>
          </a:ln>
        </p:spPr>
        <p:txBody>
          <a:bodyPr/>
          <a:lstStyle/>
          <a:p>
            <a:pPr algn="ctr" eaLnBrk="0" hangingPunct="0"/>
            <a:fld id="{41BECDEE-4558-40EF-9620-FEB5CD508396}" type="slidenum">
              <a:rPr lang="en-US" b="1">
                <a:solidFill>
                  <a:srgbClr val="FFFFFF"/>
                </a:solidFill>
              </a:rPr>
              <a:pPr algn="ctr" eaLnBrk="0" hangingPunct="0"/>
              <a:t>21</a:t>
            </a:fld>
            <a:endParaRPr lang="en-US" b="1">
              <a:solidFill>
                <a:srgbClr val="FFFFFF"/>
              </a:solidFill>
            </a:endParaRPr>
          </a:p>
        </p:txBody>
      </p:sp>
      <p:pic>
        <p:nvPicPr>
          <p:cNvPr id="354309" name="Picture 5" descr="loc_easy_to_recreate write to binary file context help"/>
          <p:cNvPicPr>
            <a:picLocks noChangeAspect="1" noChangeArrowheads="1"/>
          </p:cNvPicPr>
          <p:nvPr/>
        </p:nvPicPr>
        <p:blipFill>
          <a:blip r:embed="rId3" cstate="print"/>
          <a:srcRect/>
          <a:stretch>
            <a:fillRect/>
          </a:stretch>
        </p:blipFill>
        <p:spPr bwMode="auto">
          <a:xfrm>
            <a:off x="4986720" y="2875982"/>
            <a:ext cx="3943695" cy="3150549"/>
          </a:xfrm>
          <a:prstGeom prst="rect">
            <a:avLst/>
          </a:prstGeom>
          <a:noFill/>
          <a:ln w="9525" algn="ctr">
            <a:noFill/>
            <a:miter lim="800000"/>
            <a:headEnd type="none" w="sm" len="sm"/>
            <a:tailEnd type="none" w="sm" len="sm"/>
          </a:ln>
        </p:spPr>
      </p:pic>
      <p:sp>
        <p:nvSpPr>
          <p:cNvPr id="7"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i="1" dirty="0" smtClean="0">
                <a:solidFill>
                  <a:srgbClr val="0084D1"/>
                </a:solidFill>
                <a:latin typeface="Cambria" pitchFamily="16" charset="0"/>
              </a:rPr>
              <a:t>Connector Pane: Terminal Settings</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1" name="Rectangle 9"/>
          <p:cNvSpPr>
            <a:spLocks noGrp="1" noChangeArrowheads="1"/>
          </p:cNvSpPr>
          <p:nvPr>
            <p:ph idx="1"/>
          </p:nvPr>
        </p:nvSpPr>
        <p:spPr/>
        <p:txBody>
          <a:bodyPr/>
          <a:lstStyle/>
          <a:p>
            <a:pPr lvl="1" eaLnBrk="1" hangingPunct="1">
              <a:buFont typeface="Arial" pitchFamily="34" charset="0"/>
              <a:buChar char="•"/>
            </a:pPr>
            <a:r>
              <a:rPr lang="en-US" dirty="0" smtClean="0"/>
              <a:t>Use a Case structure to handle errors passed into the </a:t>
            </a:r>
            <a:r>
              <a:rPr lang="en-US" dirty="0" err="1" smtClean="0"/>
              <a:t>subVI</a:t>
            </a:r>
            <a:endParaRPr lang="en-US" dirty="0" smtClean="0"/>
          </a:p>
        </p:txBody>
      </p:sp>
      <p:sp>
        <p:nvSpPr>
          <p:cNvPr id="355332" name="Slide Number Placeholder 3"/>
          <p:cNvSpPr>
            <a:spLocks noGrp="1"/>
          </p:cNvSpPr>
          <p:nvPr>
            <p:ph type="sldNum" sz="quarter" idx="4294967295"/>
          </p:nvPr>
        </p:nvSpPr>
        <p:spPr bwMode="auto">
          <a:xfrm>
            <a:off x="7010400" y="6534151"/>
            <a:ext cx="2133600" cy="476250"/>
          </a:xfrm>
          <a:prstGeom prst="rect">
            <a:avLst/>
          </a:prstGeom>
          <a:noFill/>
          <a:ln>
            <a:miter lim="800000"/>
            <a:headEnd/>
            <a:tailEnd/>
          </a:ln>
        </p:spPr>
        <p:txBody>
          <a:bodyPr/>
          <a:lstStyle/>
          <a:p>
            <a:pPr algn="ctr" eaLnBrk="0" hangingPunct="0"/>
            <a:fld id="{9DB6E2B1-E940-4A58-B530-AC3EE9FFC25C}" type="slidenum">
              <a:rPr lang="en-US" b="1">
                <a:solidFill>
                  <a:srgbClr val="FFFFFF"/>
                </a:solidFill>
              </a:rPr>
              <a:pPr algn="ctr" eaLnBrk="0" hangingPunct="0"/>
              <a:t>22</a:t>
            </a:fld>
            <a:endParaRPr lang="en-US" b="1">
              <a:solidFill>
                <a:srgbClr val="FFFFFF"/>
              </a:solidFill>
            </a:endParaRPr>
          </a:p>
        </p:txBody>
      </p:sp>
      <p:pic>
        <p:nvPicPr>
          <p:cNvPr id="355333" name="Picture 4" descr="loc_bd_determine_warnings-noerror.bmp"/>
          <p:cNvPicPr>
            <a:picLocks noChangeAspect="1" noChangeArrowheads="1"/>
          </p:cNvPicPr>
          <p:nvPr/>
        </p:nvPicPr>
        <p:blipFill>
          <a:blip r:embed="rId3" cstate="print"/>
          <a:srcRect/>
          <a:stretch>
            <a:fillRect/>
          </a:stretch>
        </p:blipFill>
        <p:spPr bwMode="auto">
          <a:xfrm>
            <a:off x="228601" y="2438401"/>
            <a:ext cx="5853113" cy="2779713"/>
          </a:xfrm>
          <a:prstGeom prst="rect">
            <a:avLst/>
          </a:prstGeom>
          <a:noFill/>
          <a:ln w="12700">
            <a:solidFill>
              <a:srgbClr val="000000"/>
            </a:solidFill>
            <a:miter lim="800000"/>
            <a:headEnd/>
            <a:tailEnd/>
          </a:ln>
        </p:spPr>
      </p:pic>
      <p:pic>
        <p:nvPicPr>
          <p:cNvPr id="355334" name="Picture 5" descr="loc_bd_determine_warnings-error.bmp"/>
          <p:cNvPicPr>
            <a:picLocks noChangeAspect="1" noChangeArrowheads="1"/>
          </p:cNvPicPr>
          <p:nvPr/>
        </p:nvPicPr>
        <p:blipFill>
          <a:blip r:embed="rId4" cstate="print"/>
          <a:srcRect/>
          <a:stretch>
            <a:fillRect/>
          </a:stretch>
        </p:blipFill>
        <p:spPr bwMode="auto">
          <a:xfrm>
            <a:off x="2844000" y="3498127"/>
            <a:ext cx="5490121" cy="2529851"/>
          </a:xfrm>
          <a:prstGeom prst="rect">
            <a:avLst/>
          </a:prstGeom>
          <a:noFill/>
          <a:ln w="12700">
            <a:solidFill>
              <a:srgbClr val="000000"/>
            </a:solidFill>
            <a:miter lim="800000"/>
            <a:headEnd/>
            <a:tailEnd/>
          </a:ln>
        </p:spPr>
      </p:pic>
      <p:sp>
        <p:nvSpPr>
          <p:cNvPr id="8"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i="1" dirty="0" smtClean="0">
                <a:solidFill>
                  <a:srgbClr val="0084D1"/>
                </a:solidFill>
                <a:latin typeface="Cambria" pitchFamily="16" charset="0"/>
              </a:rPr>
              <a:t>Using </a:t>
            </a:r>
            <a:r>
              <a:rPr lang="en-US" i="1" dirty="0" err="1" smtClean="0">
                <a:solidFill>
                  <a:srgbClr val="0084D1"/>
                </a:solidFill>
                <a:latin typeface="Cambria" pitchFamily="16" charset="0"/>
              </a:rPr>
              <a:t>SubVIs</a:t>
            </a:r>
            <a:r>
              <a:rPr lang="en-US" i="1" dirty="0" smtClean="0">
                <a:solidFill>
                  <a:srgbClr val="0084D1"/>
                </a:solidFill>
                <a:latin typeface="Cambria" pitchFamily="16" charset="0"/>
              </a:rPr>
              <a:t>: Handling Errors</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1" name="Rectangle 9"/>
          <p:cNvSpPr>
            <a:spLocks noGrp="1" noChangeArrowheads="1"/>
          </p:cNvSpPr>
          <p:nvPr>
            <p:ph idx="1"/>
          </p:nvPr>
        </p:nvSpPr>
        <p:spPr>
          <a:xfrm>
            <a:off x="456481" y="1604329"/>
            <a:ext cx="8226720" cy="2662871"/>
          </a:xfrm>
        </p:spPr>
        <p:txBody>
          <a:bodyPr/>
          <a:lstStyle/>
          <a:p>
            <a:pPr marL="457200" indent="-457200">
              <a:buFont typeface="+mj-lt"/>
              <a:buAutoNum type="arabicPeriod"/>
            </a:pPr>
            <a:r>
              <a:rPr lang="en-US" sz="2000" dirty="0" smtClean="0"/>
              <a:t>You can use an existing VI as a </a:t>
            </a:r>
            <a:r>
              <a:rPr lang="en-US" sz="2000" dirty="0" err="1" smtClean="0"/>
              <a:t>subVI</a:t>
            </a:r>
            <a:r>
              <a:rPr lang="en-US" sz="2000" dirty="0" smtClean="0"/>
              <a:t> after making the appropriate connections in the connector pane.</a:t>
            </a:r>
          </a:p>
          <a:p>
            <a:pPr lvl="1">
              <a:buFont typeface="Arial" pitchFamily="34" charset="0"/>
              <a:buChar char="•"/>
            </a:pPr>
            <a:r>
              <a:rPr lang="en-US" sz="1800" dirty="0" smtClean="0"/>
              <a:t>Drag the VI from the project to the block diagram of another VI</a:t>
            </a:r>
          </a:p>
          <a:p>
            <a:pPr lvl="1">
              <a:buFont typeface="Arial" pitchFamily="34" charset="0"/>
              <a:buChar char="•"/>
            </a:pPr>
            <a:r>
              <a:rPr lang="en-US" sz="1800" dirty="0" smtClean="0"/>
              <a:t>Drag the VI icon (top right corner of the VI) to the block diagram of another VI</a:t>
            </a:r>
          </a:p>
          <a:p>
            <a:pPr marL="457200" indent="-457200">
              <a:buFont typeface="+mj-lt"/>
              <a:buAutoNum type="arabicPeriod"/>
            </a:pPr>
            <a:r>
              <a:rPr lang="en-US" sz="2000" dirty="0" smtClean="0"/>
              <a:t>LabVIEW will create a </a:t>
            </a:r>
            <a:r>
              <a:rPr lang="en-US" sz="2000" dirty="0" err="1" smtClean="0"/>
              <a:t>subVI</a:t>
            </a:r>
            <a:r>
              <a:rPr lang="en-US" sz="2000" dirty="0" smtClean="0"/>
              <a:t> from selected code on the block diagram </a:t>
            </a:r>
          </a:p>
          <a:p>
            <a:pPr lvl="1">
              <a:buFont typeface="Arial" pitchFamily="34" charset="0"/>
              <a:buChar char="•"/>
            </a:pPr>
            <a:r>
              <a:rPr lang="en-US" sz="1800" b="1" dirty="0" smtClean="0"/>
              <a:t>Edit » Create </a:t>
            </a:r>
            <a:r>
              <a:rPr lang="en-US" sz="1800" b="1" dirty="0" err="1" smtClean="0"/>
              <a:t>SubVI</a:t>
            </a:r>
            <a:endParaRPr lang="en-US" sz="2300" b="1" dirty="0" smtClean="0"/>
          </a:p>
        </p:txBody>
      </p:sp>
      <p:sp>
        <p:nvSpPr>
          <p:cNvPr id="355332" name="Slide Number Placeholder 3"/>
          <p:cNvSpPr>
            <a:spLocks noGrp="1"/>
          </p:cNvSpPr>
          <p:nvPr>
            <p:ph type="sldNum" sz="quarter" idx="4294967295"/>
          </p:nvPr>
        </p:nvSpPr>
        <p:spPr bwMode="auto">
          <a:xfrm>
            <a:off x="7010400" y="6534151"/>
            <a:ext cx="2133600" cy="476250"/>
          </a:xfrm>
          <a:prstGeom prst="rect">
            <a:avLst/>
          </a:prstGeom>
          <a:noFill/>
          <a:ln>
            <a:miter lim="800000"/>
            <a:headEnd/>
            <a:tailEnd/>
          </a:ln>
        </p:spPr>
        <p:txBody>
          <a:bodyPr/>
          <a:lstStyle/>
          <a:p>
            <a:pPr algn="ctr" eaLnBrk="0" hangingPunct="0"/>
            <a:fld id="{9DB6E2B1-E940-4A58-B530-AC3EE9FFC25C}" type="slidenum">
              <a:rPr lang="en-US" b="1">
                <a:solidFill>
                  <a:srgbClr val="FFFFFF"/>
                </a:solidFill>
              </a:rPr>
              <a:pPr algn="ctr" eaLnBrk="0" hangingPunct="0"/>
              <a:t>23</a:t>
            </a:fld>
            <a:endParaRPr lang="en-US" b="1">
              <a:solidFill>
                <a:srgbClr val="FFFFFF"/>
              </a:solidFill>
            </a:endParaRPr>
          </a:p>
        </p:txBody>
      </p:sp>
      <p:sp>
        <p:nvSpPr>
          <p:cNvPr id="8"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i="1" dirty="0" smtClean="0">
                <a:solidFill>
                  <a:srgbClr val="0084D1"/>
                </a:solidFill>
                <a:latin typeface="Cambria" pitchFamily="16" charset="0"/>
              </a:rPr>
              <a:t>Creating </a:t>
            </a:r>
            <a:r>
              <a:rPr lang="en-US" i="1" dirty="0" err="1" smtClean="0">
                <a:solidFill>
                  <a:srgbClr val="0084D1"/>
                </a:solidFill>
                <a:latin typeface="Cambria" pitchFamily="16" charset="0"/>
              </a:rPr>
              <a:t>SubVIs</a:t>
            </a:r>
            <a:endParaRPr lang="en-US" i="1" dirty="0">
              <a:solidFill>
                <a:srgbClr val="0084D1"/>
              </a:solidFill>
              <a:latin typeface="Cambria" pitchFamily="16" charset="0"/>
            </a:endParaRPr>
          </a:p>
        </p:txBody>
      </p:sp>
      <p:pic>
        <p:nvPicPr>
          <p:cNvPr id="1026" name="Picture 2"/>
          <p:cNvPicPr>
            <a:picLocks noChangeAspect="1" noChangeArrowheads="1"/>
          </p:cNvPicPr>
          <p:nvPr/>
        </p:nvPicPr>
        <p:blipFill>
          <a:blip r:embed="rId3" cstate="print"/>
          <a:srcRect/>
          <a:stretch>
            <a:fillRect/>
          </a:stretch>
        </p:blipFill>
        <p:spPr bwMode="auto">
          <a:xfrm>
            <a:off x="76200" y="4648200"/>
            <a:ext cx="3611301" cy="1219200"/>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5334000" y="4648200"/>
            <a:ext cx="3455831" cy="1066800"/>
          </a:xfrm>
          <a:prstGeom prst="rect">
            <a:avLst/>
          </a:prstGeom>
          <a:noFill/>
          <a:ln w="9525">
            <a:noFill/>
            <a:miter lim="800000"/>
            <a:headEnd/>
            <a:tailEnd/>
          </a:ln>
        </p:spPr>
      </p:pic>
      <p:sp>
        <p:nvSpPr>
          <p:cNvPr id="10" name="Right Arrow 9"/>
          <p:cNvSpPr/>
          <p:nvPr/>
        </p:nvSpPr>
        <p:spPr bwMode="auto">
          <a:xfrm>
            <a:off x="3810000" y="4495800"/>
            <a:ext cx="1524000" cy="1295400"/>
          </a:xfrm>
          <a:prstGeom prst="rightArrow">
            <a:avLst/>
          </a:prstGeom>
          <a:solidFill>
            <a:srgbClr val="69A7F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normAutofit fontScale="70000" lnSpcReduction="20000"/>
          </a:bodyPr>
          <a:lstStyle/>
          <a:p>
            <a:pPr marL="0" lvl="1" defTabSz="457200" fontAlgn="base" hangingPunct="0">
              <a:lnSpc>
                <a:spcPct val="93000"/>
              </a:lnSpc>
              <a:spcBef>
                <a:spcPct val="0"/>
              </a:spcBef>
              <a:spcAft>
                <a:spcPct val="0"/>
              </a:spcAft>
              <a:buClr>
                <a:srgbClr val="000000"/>
              </a:buClr>
              <a:buSzPct val="100000"/>
            </a:pPr>
            <a:endParaRPr lang="en-US" b="1" dirty="0" smtClean="0"/>
          </a:p>
          <a:p>
            <a:pPr marL="0" lvl="1" defTabSz="457200" fontAlgn="base" hangingPunct="0">
              <a:lnSpc>
                <a:spcPct val="93000"/>
              </a:lnSpc>
              <a:spcBef>
                <a:spcPct val="0"/>
              </a:spcBef>
              <a:spcAft>
                <a:spcPct val="0"/>
              </a:spcAft>
              <a:buClr>
                <a:srgbClr val="000000"/>
              </a:buClr>
              <a:buSzPct val="100000"/>
            </a:pPr>
            <a:r>
              <a:rPr lang="en-US" b="1" dirty="0" smtClean="0"/>
              <a:t>Edit » Create </a:t>
            </a:r>
            <a:r>
              <a:rPr lang="en-US" b="1" dirty="0" err="1" smtClean="0"/>
              <a:t>SubVI</a:t>
            </a:r>
            <a:endParaRPr lang="en-US" sz="2300" b="1" dirty="0" smtClean="0"/>
          </a:p>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smtClean="0">
              <a:ln>
                <a:noFill/>
              </a:ln>
              <a:effectLst/>
              <a:latin typeface="Arial" charset="0"/>
              <a:ea typeface="SimSun"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ChangeArrowheads="1"/>
          </p:cNvSpPr>
          <p:nvPr/>
        </p:nvSpPr>
        <p:spPr bwMode="auto">
          <a:xfrm>
            <a:off x="701280" y="2392091"/>
            <a:ext cx="8117280" cy="1244291"/>
          </a:xfrm>
          <a:prstGeom prst="rect">
            <a:avLst/>
          </a:prstGeom>
          <a:noFill/>
          <a:ln w="9360">
            <a:noFill/>
            <a:miter lim="800000"/>
            <a:headEnd/>
            <a:tailEnd/>
          </a:ln>
          <a:effectLst/>
        </p:spPr>
        <p:txBody>
          <a:bodyPr lIns="82945" tIns="82945"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Demonstration: </a:t>
            </a:r>
          </a:p>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Creating </a:t>
            </a:r>
            <a:r>
              <a:rPr lang="en-US" sz="4000" i="1" dirty="0">
                <a:solidFill>
                  <a:srgbClr val="0084D1"/>
                </a:solidFill>
                <a:latin typeface="Cambria" pitchFamily="16" charset="0"/>
              </a:rPr>
              <a:t>a </a:t>
            </a:r>
            <a:r>
              <a:rPr lang="en-US" sz="4000" i="1" dirty="0" err="1" smtClean="0">
                <a:solidFill>
                  <a:srgbClr val="0084D1"/>
                </a:solidFill>
                <a:latin typeface="Cambria" pitchFamily="16" charset="0"/>
              </a:rPr>
              <a:t>subVI</a:t>
            </a:r>
            <a:endParaRPr lang="en-US" sz="40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1" name="Rectangle 9"/>
          <p:cNvSpPr>
            <a:spLocks noGrp="1" noChangeArrowheads="1"/>
          </p:cNvSpPr>
          <p:nvPr>
            <p:ph idx="1"/>
          </p:nvPr>
        </p:nvSpPr>
        <p:spPr>
          <a:xfrm>
            <a:off x="456481" y="1604329"/>
            <a:ext cx="3353519" cy="3958271"/>
          </a:xfrm>
        </p:spPr>
        <p:txBody>
          <a:bodyPr/>
          <a:lstStyle/>
          <a:p>
            <a:pPr lvl="1">
              <a:lnSpc>
                <a:spcPct val="150000"/>
              </a:lnSpc>
              <a:buFont typeface="Arial" pitchFamily="34" charset="0"/>
              <a:buChar char="•"/>
            </a:pPr>
            <a:r>
              <a:rPr lang="en-US" dirty="0" smtClean="0"/>
              <a:t>Free labels</a:t>
            </a:r>
          </a:p>
          <a:p>
            <a:pPr lvl="1">
              <a:lnSpc>
                <a:spcPct val="150000"/>
              </a:lnSpc>
              <a:buFont typeface="Arial" pitchFamily="34" charset="0"/>
              <a:buChar char="•"/>
            </a:pPr>
            <a:r>
              <a:rPr lang="en-US" dirty="0" smtClean="0"/>
              <a:t>(standard) labels</a:t>
            </a:r>
          </a:p>
          <a:p>
            <a:pPr lvl="1">
              <a:lnSpc>
                <a:spcPct val="150000"/>
              </a:lnSpc>
              <a:buFont typeface="Arial" pitchFamily="34" charset="0"/>
              <a:buChar char="•"/>
            </a:pPr>
            <a:r>
              <a:rPr lang="en-US" dirty="0" smtClean="0"/>
              <a:t>Descriptions</a:t>
            </a:r>
          </a:p>
          <a:p>
            <a:pPr lvl="1">
              <a:lnSpc>
                <a:spcPct val="150000"/>
              </a:lnSpc>
              <a:buFont typeface="Arial" pitchFamily="34" charset="0"/>
              <a:buChar char="•"/>
            </a:pPr>
            <a:r>
              <a:rPr lang="en-US" dirty="0" smtClean="0"/>
              <a:t>Captions</a:t>
            </a:r>
          </a:p>
          <a:p>
            <a:pPr lvl="1">
              <a:lnSpc>
                <a:spcPct val="150000"/>
              </a:lnSpc>
              <a:buFont typeface="Arial" pitchFamily="34" charset="0"/>
              <a:buChar char="•"/>
            </a:pPr>
            <a:r>
              <a:rPr lang="en-US" dirty="0" smtClean="0"/>
              <a:t>Tip Strips</a:t>
            </a:r>
          </a:p>
        </p:txBody>
      </p:sp>
      <p:sp>
        <p:nvSpPr>
          <p:cNvPr id="355332" name="Slide Number Placeholder 3"/>
          <p:cNvSpPr>
            <a:spLocks noGrp="1"/>
          </p:cNvSpPr>
          <p:nvPr>
            <p:ph type="sldNum" sz="quarter" idx="4294967295"/>
          </p:nvPr>
        </p:nvSpPr>
        <p:spPr bwMode="auto">
          <a:xfrm>
            <a:off x="7010400" y="6534151"/>
            <a:ext cx="2133600" cy="476250"/>
          </a:xfrm>
          <a:prstGeom prst="rect">
            <a:avLst/>
          </a:prstGeom>
          <a:noFill/>
          <a:ln>
            <a:miter lim="800000"/>
            <a:headEnd/>
            <a:tailEnd/>
          </a:ln>
        </p:spPr>
        <p:txBody>
          <a:bodyPr/>
          <a:lstStyle/>
          <a:p>
            <a:pPr algn="ctr" eaLnBrk="0" hangingPunct="0"/>
            <a:fld id="{9DB6E2B1-E940-4A58-B530-AC3EE9FFC25C}" type="slidenum">
              <a:rPr lang="en-US" b="1">
                <a:solidFill>
                  <a:srgbClr val="FFFFFF"/>
                </a:solidFill>
              </a:rPr>
              <a:pPr algn="ctr" eaLnBrk="0" hangingPunct="0"/>
              <a:t>25</a:t>
            </a:fld>
            <a:endParaRPr lang="en-US" b="1">
              <a:solidFill>
                <a:srgbClr val="FFFFFF"/>
              </a:solidFill>
            </a:endParaRPr>
          </a:p>
        </p:txBody>
      </p:sp>
      <p:sp>
        <p:nvSpPr>
          <p:cNvPr id="8"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i="1" dirty="0" smtClean="0">
                <a:solidFill>
                  <a:srgbClr val="0084D1"/>
                </a:solidFill>
                <a:latin typeface="Cambria" pitchFamily="16" charset="0"/>
              </a:rPr>
              <a:t>Documentation</a:t>
            </a:r>
            <a:endParaRPr lang="en-US" i="1" dirty="0">
              <a:solidFill>
                <a:srgbClr val="0084D1"/>
              </a:solidFill>
              <a:latin typeface="Cambria" pitchFamily="16" charset="0"/>
            </a:endParaRPr>
          </a:p>
        </p:txBody>
      </p:sp>
      <p:pic>
        <p:nvPicPr>
          <p:cNvPr id="3074" name="Picture 2"/>
          <p:cNvPicPr>
            <a:picLocks noChangeAspect="1" noChangeArrowheads="1"/>
          </p:cNvPicPr>
          <p:nvPr/>
        </p:nvPicPr>
        <p:blipFill>
          <a:blip r:embed="rId3" cstate="print"/>
          <a:srcRect/>
          <a:stretch>
            <a:fillRect/>
          </a:stretch>
        </p:blipFill>
        <p:spPr bwMode="auto">
          <a:xfrm>
            <a:off x="3962400" y="4191000"/>
            <a:ext cx="1771650" cy="1435037"/>
          </a:xfrm>
          <a:prstGeom prst="rect">
            <a:avLst/>
          </a:prstGeom>
          <a:noFill/>
          <a:ln w="9525">
            <a:noFill/>
            <a:miter lim="800000"/>
            <a:headEnd/>
            <a:tailEnd/>
          </a:ln>
        </p:spPr>
      </p:pic>
      <p:pic>
        <p:nvPicPr>
          <p:cNvPr id="3075" name="Picture 3"/>
          <p:cNvPicPr>
            <a:picLocks noChangeAspect="1" noChangeArrowheads="1"/>
          </p:cNvPicPr>
          <p:nvPr/>
        </p:nvPicPr>
        <p:blipFill>
          <a:blip r:embed="rId4" cstate="print"/>
          <a:srcRect/>
          <a:stretch>
            <a:fillRect/>
          </a:stretch>
        </p:blipFill>
        <p:spPr bwMode="auto">
          <a:xfrm>
            <a:off x="5867400" y="3048000"/>
            <a:ext cx="2819400" cy="2215243"/>
          </a:xfrm>
          <a:prstGeom prst="rect">
            <a:avLst/>
          </a:prstGeom>
          <a:noFill/>
          <a:ln w="9525">
            <a:noFill/>
            <a:miter lim="800000"/>
            <a:headEnd/>
            <a:tailEnd/>
          </a:ln>
        </p:spPr>
      </p:pic>
      <p:pic>
        <p:nvPicPr>
          <p:cNvPr id="3076" name="Picture 4"/>
          <p:cNvPicPr>
            <a:picLocks noChangeAspect="1" noChangeArrowheads="1"/>
          </p:cNvPicPr>
          <p:nvPr/>
        </p:nvPicPr>
        <p:blipFill>
          <a:blip r:embed="rId5" cstate="print"/>
          <a:srcRect/>
          <a:stretch>
            <a:fillRect/>
          </a:stretch>
        </p:blipFill>
        <p:spPr bwMode="auto">
          <a:xfrm>
            <a:off x="4572000" y="1143000"/>
            <a:ext cx="2499816" cy="1662112"/>
          </a:xfrm>
          <a:prstGeom prst="rect">
            <a:avLst/>
          </a:prstGeom>
          <a:noFill/>
          <a:ln w="9525">
            <a:noFill/>
            <a:miter lim="800000"/>
            <a:headEnd/>
            <a:tailEnd/>
          </a:ln>
        </p:spPr>
      </p:pic>
      <p:cxnSp>
        <p:nvCxnSpPr>
          <p:cNvPr id="11" name="Straight Arrow Connector 10"/>
          <p:cNvCxnSpPr/>
          <p:nvPr/>
        </p:nvCxnSpPr>
        <p:spPr bwMode="auto">
          <a:xfrm>
            <a:off x="2895600" y="1828800"/>
            <a:ext cx="1905000" cy="3810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rot="5400000" flipH="1" flipV="1">
            <a:off x="3505200" y="1371600"/>
            <a:ext cx="1371600" cy="12192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a:off x="2667000" y="4114800"/>
            <a:ext cx="1371600" cy="3048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7" name="Straight Arrow Connector 16"/>
          <p:cNvCxnSpPr/>
          <p:nvPr/>
        </p:nvCxnSpPr>
        <p:spPr bwMode="auto">
          <a:xfrm>
            <a:off x="2895600" y="3429000"/>
            <a:ext cx="3048000" cy="4572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9" name="Straight Arrow Connector 18"/>
          <p:cNvCxnSpPr/>
          <p:nvPr/>
        </p:nvCxnSpPr>
        <p:spPr bwMode="auto">
          <a:xfrm>
            <a:off x="2514600" y="4800600"/>
            <a:ext cx="1600200" cy="5334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1" name="Rectangle 9"/>
          <p:cNvSpPr>
            <a:spLocks noGrp="1" noChangeArrowheads="1"/>
          </p:cNvSpPr>
          <p:nvPr>
            <p:ph idx="1"/>
          </p:nvPr>
        </p:nvSpPr>
        <p:spPr>
          <a:xfrm>
            <a:off x="304081" y="1371600"/>
            <a:ext cx="4344119" cy="4524955"/>
          </a:xfrm>
        </p:spPr>
        <p:txBody>
          <a:bodyPr>
            <a:normAutofit fontScale="70000" lnSpcReduction="20000"/>
          </a:bodyPr>
          <a:lstStyle/>
          <a:p>
            <a:pPr>
              <a:lnSpc>
                <a:spcPct val="120000"/>
              </a:lnSpc>
              <a:buFont typeface="Arial" pitchFamily="34" charset="0"/>
              <a:buChar char="•"/>
            </a:pPr>
            <a:r>
              <a:rPr lang="en-US" dirty="0" smtClean="0"/>
              <a:t>Descriptions- appear in the </a:t>
            </a:r>
            <a:r>
              <a:rPr lang="en-US" b="1" dirty="0" smtClean="0"/>
              <a:t>Context Help</a:t>
            </a:r>
            <a:r>
              <a:rPr lang="en-US" dirty="0" smtClean="0"/>
              <a:t> window when you move the cursor over the object </a:t>
            </a:r>
          </a:p>
          <a:p>
            <a:pPr lvl="1">
              <a:lnSpc>
                <a:spcPct val="120000"/>
              </a:lnSpc>
              <a:buFont typeface="Arial" pitchFamily="34" charset="0"/>
              <a:buChar char="•"/>
            </a:pPr>
            <a:r>
              <a:rPr lang="en-US" dirty="0" smtClean="0"/>
              <a:t>VIs: VI Properties» Description</a:t>
            </a:r>
          </a:p>
          <a:p>
            <a:pPr lvl="1">
              <a:lnSpc>
                <a:spcPct val="120000"/>
              </a:lnSpc>
              <a:buFont typeface="Arial" pitchFamily="34" charset="0"/>
              <a:buChar char="•"/>
            </a:pPr>
            <a:r>
              <a:rPr lang="en-US" dirty="0" smtClean="0"/>
              <a:t>Controls, indicators, and constants: Properties » Description</a:t>
            </a:r>
          </a:p>
          <a:p>
            <a:pPr>
              <a:lnSpc>
                <a:spcPct val="120000"/>
              </a:lnSpc>
              <a:buFont typeface="Arial" pitchFamily="34" charset="0"/>
              <a:buChar char="•"/>
            </a:pPr>
            <a:r>
              <a:rPr lang="en-US" dirty="0" smtClean="0"/>
              <a:t>Tip Strips</a:t>
            </a:r>
          </a:p>
          <a:p>
            <a:pPr lvl="1">
              <a:lnSpc>
                <a:spcPct val="120000"/>
              </a:lnSpc>
              <a:buFont typeface="Arial" pitchFamily="34" charset="0"/>
              <a:buChar char="•"/>
            </a:pPr>
            <a:r>
              <a:rPr lang="en-US" dirty="0" smtClean="0"/>
              <a:t>Brief description of the object to display when you move the cursor over a front panel object while a VI runs. (controls, indicators, and constants)</a:t>
            </a:r>
          </a:p>
        </p:txBody>
      </p:sp>
      <p:sp>
        <p:nvSpPr>
          <p:cNvPr id="355332" name="Slide Number Placeholder 3"/>
          <p:cNvSpPr>
            <a:spLocks noGrp="1"/>
          </p:cNvSpPr>
          <p:nvPr>
            <p:ph type="sldNum" sz="quarter" idx="4294967295"/>
          </p:nvPr>
        </p:nvSpPr>
        <p:spPr bwMode="auto">
          <a:xfrm>
            <a:off x="7010400" y="6534151"/>
            <a:ext cx="2133600" cy="476250"/>
          </a:xfrm>
          <a:prstGeom prst="rect">
            <a:avLst/>
          </a:prstGeom>
          <a:noFill/>
          <a:ln>
            <a:miter lim="800000"/>
            <a:headEnd/>
            <a:tailEnd/>
          </a:ln>
        </p:spPr>
        <p:txBody>
          <a:bodyPr/>
          <a:lstStyle/>
          <a:p>
            <a:pPr algn="ctr" eaLnBrk="0" hangingPunct="0"/>
            <a:fld id="{9DB6E2B1-E940-4A58-B530-AC3EE9FFC25C}" type="slidenum">
              <a:rPr lang="en-US" b="1">
                <a:solidFill>
                  <a:srgbClr val="FFFFFF"/>
                </a:solidFill>
              </a:rPr>
              <a:pPr algn="ctr" eaLnBrk="0" hangingPunct="0"/>
              <a:t>26</a:t>
            </a:fld>
            <a:endParaRPr lang="en-US" b="1">
              <a:solidFill>
                <a:srgbClr val="FFFFFF"/>
              </a:solidFill>
            </a:endParaRPr>
          </a:p>
        </p:txBody>
      </p:sp>
      <p:sp>
        <p:nvSpPr>
          <p:cNvPr id="8" name="Rectangle 1"/>
          <p:cNvSpPr txBox="1">
            <a:spLocks noGrp="1" noChangeArrowheads="1"/>
          </p:cNvSpPr>
          <p:nvPr>
            <p:ph type="title"/>
          </p:nvPr>
        </p:nvSpPr>
        <p:spPr bwMode="auto">
          <a:xfrm>
            <a:off x="304800" y="75720"/>
            <a:ext cx="8610600" cy="1295880"/>
          </a:xfrm>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800" i="1" dirty="0" smtClean="0">
                <a:solidFill>
                  <a:srgbClr val="0084D1"/>
                </a:solidFill>
                <a:latin typeface="Cambria" pitchFamily="16" charset="0"/>
              </a:rPr>
              <a:t>Documentation: Description and Tip Strips</a:t>
            </a:r>
            <a:endParaRPr lang="en-US" sz="3800" i="1" dirty="0">
              <a:solidFill>
                <a:srgbClr val="0084D1"/>
              </a:solidFill>
              <a:latin typeface="Cambria" pitchFamily="16" charset="0"/>
            </a:endParaRPr>
          </a:p>
        </p:txBody>
      </p:sp>
      <p:pic>
        <p:nvPicPr>
          <p:cNvPr id="2050" name="Picture 2"/>
          <p:cNvPicPr>
            <a:picLocks noChangeAspect="1" noChangeArrowheads="1"/>
          </p:cNvPicPr>
          <p:nvPr/>
        </p:nvPicPr>
        <p:blipFill>
          <a:blip r:embed="rId3" cstate="print"/>
          <a:srcRect/>
          <a:stretch>
            <a:fillRect/>
          </a:stretch>
        </p:blipFill>
        <p:spPr bwMode="auto">
          <a:xfrm>
            <a:off x="4876800" y="1447800"/>
            <a:ext cx="4038600" cy="2157054"/>
          </a:xfrm>
          <a:prstGeom prst="rect">
            <a:avLst/>
          </a:prstGeom>
          <a:noFill/>
          <a:ln w="9525">
            <a:noFill/>
            <a:miter lim="800000"/>
            <a:headEnd/>
            <a:tailEnd/>
          </a:ln>
        </p:spPr>
      </p:pic>
      <p:pic>
        <p:nvPicPr>
          <p:cNvPr id="7" name="Picture 5" descr="loc_easy_to_recreate_ Env documenting code FP"/>
          <p:cNvPicPr>
            <a:picLocks noChangeAspect="1" noChangeArrowheads="1"/>
          </p:cNvPicPr>
          <p:nvPr/>
        </p:nvPicPr>
        <p:blipFill>
          <a:blip r:embed="rId4" cstate="print"/>
          <a:srcRect b="27502"/>
          <a:stretch>
            <a:fillRect/>
          </a:stretch>
        </p:blipFill>
        <p:spPr bwMode="auto">
          <a:xfrm>
            <a:off x="5410200" y="3200400"/>
            <a:ext cx="3312019" cy="2362200"/>
          </a:xfrm>
          <a:prstGeom prst="rect">
            <a:avLst/>
          </a:prstGeom>
          <a:noFill/>
          <a:ln w="9525" algn="ctr">
            <a:noFill/>
            <a:miter lim="800000"/>
            <a:headEnd type="none" w="sm" len="sm"/>
            <a:tailEnd type="none" w="sm" len="sm"/>
          </a:ln>
        </p:spPr>
      </p:pic>
      <p:pic>
        <p:nvPicPr>
          <p:cNvPr id="9" name="Picture 2"/>
          <p:cNvPicPr>
            <a:picLocks noChangeAspect="1" noChangeArrowheads="1"/>
          </p:cNvPicPr>
          <p:nvPr/>
        </p:nvPicPr>
        <p:blipFill>
          <a:blip r:embed="rId5" cstate="print"/>
          <a:srcRect/>
          <a:stretch>
            <a:fillRect/>
          </a:stretch>
        </p:blipFill>
        <p:spPr bwMode="auto">
          <a:xfrm>
            <a:off x="4800600" y="5105400"/>
            <a:ext cx="1113132" cy="9016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i="1" dirty="0" smtClean="0">
                <a:solidFill>
                  <a:srgbClr val="0084D1"/>
                </a:solidFill>
                <a:latin typeface="Cambria" pitchFamily="16" charset="0"/>
              </a:rPr>
              <a:t>Documentation- Labels and Captions</a:t>
            </a:r>
            <a:endParaRPr lang="en-US" i="1" dirty="0">
              <a:solidFill>
                <a:srgbClr val="0084D1"/>
              </a:solidFill>
              <a:latin typeface="Cambria" pitchFamily="16" charset="0"/>
            </a:endParaRPr>
          </a:p>
        </p:txBody>
      </p:sp>
      <p:sp>
        <p:nvSpPr>
          <p:cNvPr id="10" name="Content Placeholder 9"/>
          <p:cNvSpPr>
            <a:spLocks noGrp="1"/>
          </p:cNvSpPr>
          <p:nvPr>
            <p:ph sz="half" idx="2"/>
          </p:nvPr>
        </p:nvSpPr>
        <p:spPr>
          <a:xfrm>
            <a:off x="228600" y="1295400"/>
            <a:ext cx="5638800" cy="4800600"/>
          </a:xfrm>
        </p:spPr>
        <p:txBody>
          <a:bodyPr>
            <a:noAutofit/>
          </a:bodyPr>
          <a:lstStyle/>
          <a:p>
            <a:pPr>
              <a:lnSpc>
                <a:spcPct val="110000"/>
              </a:lnSpc>
              <a:buFont typeface="Arial" pitchFamily="34" charset="0"/>
              <a:buChar char="•"/>
            </a:pPr>
            <a:r>
              <a:rPr lang="en-US" sz="1800" u="sng" dirty="0" smtClean="0"/>
              <a:t>Labels</a:t>
            </a:r>
            <a:r>
              <a:rPr lang="en-US" sz="1800" dirty="0" smtClean="0"/>
              <a:t> (including free labels) are available on the front panel and block diagram</a:t>
            </a:r>
          </a:p>
          <a:p>
            <a:pPr>
              <a:lnSpc>
                <a:spcPct val="110000"/>
              </a:lnSpc>
              <a:spcAft>
                <a:spcPts val="100"/>
              </a:spcAft>
              <a:buFont typeface="Arial" pitchFamily="34" charset="0"/>
              <a:buChar char="•"/>
            </a:pPr>
            <a:r>
              <a:rPr lang="en-US" sz="1800" u="sng" dirty="0" smtClean="0"/>
              <a:t>Captions</a:t>
            </a:r>
            <a:r>
              <a:rPr lang="en-US" sz="1800" dirty="0" smtClean="0"/>
              <a:t> are only available on the front panel – use when you want to be more descriptive and…</a:t>
            </a:r>
          </a:p>
          <a:p>
            <a:pPr lvl="1">
              <a:lnSpc>
                <a:spcPct val="110000"/>
              </a:lnSpc>
              <a:spcAft>
                <a:spcPts val="100"/>
              </a:spcAft>
              <a:buFont typeface="Arial" pitchFamily="34" charset="0"/>
              <a:buChar char="•"/>
            </a:pPr>
            <a:r>
              <a:rPr lang="en-US" sz="1600" dirty="0" smtClean="0"/>
              <a:t>don’t want to take as much space on the block diagram </a:t>
            </a:r>
          </a:p>
          <a:p>
            <a:pPr lvl="1">
              <a:lnSpc>
                <a:spcPct val="110000"/>
              </a:lnSpc>
              <a:buFont typeface="Arial" pitchFamily="34" charset="0"/>
              <a:buChar char="•"/>
            </a:pPr>
            <a:r>
              <a:rPr lang="en-US" sz="1600" dirty="0" smtClean="0"/>
              <a:t>programmatically use the label and don’t want to break your VI</a:t>
            </a:r>
          </a:p>
          <a:p>
            <a:pPr>
              <a:lnSpc>
                <a:spcPct val="110000"/>
              </a:lnSpc>
              <a:spcAft>
                <a:spcPts val="100"/>
              </a:spcAft>
              <a:buFont typeface="Arial" pitchFamily="34" charset="0"/>
              <a:buChar char="•"/>
            </a:pPr>
            <a:r>
              <a:rPr lang="en-US" sz="1800" dirty="0" smtClean="0"/>
              <a:t>To create a free label:</a:t>
            </a:r>
            <a:endParaRPr lang="en-US" sz="800" dirty="0" smtClean="0"/>
          </a:p>
          <a:p>
            <a:pPr lvl="1">
              <a:lnSpc>
                <a:spcPct val="110000"/>
              </a:lnSpc>
              <a:spcAft>
                <a:spcPts val="100"/>
              </a:spcAft>
              <a:buFont typeface="Arial" pitchFamily="34" charset="0"/>
              <a:buChar char="•"/>
            </a:pPr>
            <a:r>
              <a:rPr lang="en-US" sz="1600" dirty="0" smtClean="0"/>
              <a:t>Double-click and begin typing</a:t>
            </a:r>
          </a:p>
          <a:p>
            <a:pPr lvl="1">
              <a:lnSpc>
                <a:spcPct val="110000"/>
              </a:lnSpc>
              <a:spcAft>
                <a:spcPts val="100"/>
              </a:spcAft>
              <a:buFont typeface="Arial" pitchFamily="34" charset="0"/>
              <a:buChar char="•"/>
            </a:pPr>
            <a:r>
              <a:rPr lang="en-US" sz="1600" dirty="0" smtClean="0"/>
              <a:t>Place a free label form the </a:t>
            </a:r>
            <a:r>
              <a:rPr lang="en-US" sz="1600" b="1" dirty="0" smtClean="0"/>
              <a:t>Functions</a:t>
            </a:r>
            <a:r>
              <a:rPr lang="en-US" sz="1600" dirty="0" smtClean="0"/>
              <a:t> palette</a:t>
            </a:r>
          </a:p>
          <a:p>
            <a:pPr lvl="1">
              <a:lnSpc>
                <a:spcPct val="110000"/>
              </a:lnSpc>
              <a:spcAft>
                <a:spcPts val="100"/>
              </a:spcAft>
            </a:pPr>
            <a:endParaRPr lang="en-US" sz="1600" dirty="0" smtClean="0"/>
          </a:p>
          <a:p>
            <a:pPr>
              <a:lnSpc>
                <a:spcPct val="110000"/>
              </a:lnSpc>
              <a:spcAft>
                <a:spcPts val="100"/>
              </a:spcAft>
              <a:buFont typeface="Arial" pitchFamily="34" charset="0"/>
              <a:buChar char="•"/>
            </a:pPr>
            <a:r>
              <a:rPr lang="en-US" sz="1800" u="sng" dirty="0" smtClean="0"/>
              <a:t>Be descriptive!</a:t>
            </a:r>
          </a:p>
          <a:p>
            <a:pPr lvl="1">
              <a:lnSpc>
                <a:spcPct val="110000"/>
              </a:lnSpc>
              <a:spcAft>
                <a:spcPts val="100"/>
              </a:spcAft>
            </a:pPr>
            <a:r>
              <a:rPr lang="en-US" sz="1600" dirty="0" smtClean="0"/>
              <a:t>	</a:t>
            </a:r>
            <a:r>
              <a:rPr lang="en-US" sz="1800" dirty="0" smtClean="0"/>
              <a:t>For example,</a:t>
            </a:r>
          </a:p>
          <a:p>
            <a:pPr lvl="2">
              <a:lnSpc>
                <a:spcPct val="110000"/>
              </a:lnSpc>
              <a:spcAft>
                <a:spcPts val="100"/>
              </a:spcAft>
              <a:buFont typeface="Arial" pitchFamily="34" charset="0"/>
              <a:buChar char="•"/>
            </a:pPr>
            <a:r>
              <a:rPr lang="en-US" sz="1600" dirty="0" smtClean="0"/>
              <a:t>Does “Temp” mean temporary or temperature?</a:t>
            </a:r>
          </a:p>
          <a:p>
            <a:pPr lvl="2">
              <a:lnSpc>
                <a:spcPct val="110000"/>
              </a:lnSpc>
              <a:spcAft>
                <a:spcPts val="100"/>
              </a:spcAft>
              <a:buFont typeface="Arial" pitchFamily="34" charset="0"/>
              <a:buChar char="•"/>
            </a:pPr>
            <a:r>
              <a:rPr lang="en-US" sz="1600" dirty="0" smtClean="0"/>
              <a:t>What are the units of “Temp”?</a:t>
            </a:r>
          </a:p>
        </p:txBody>
      </p:sp>
      <p:sp>
        <p:nvSpPr>
          <p:cNvPr id="355332" name="Slide Number Placeholder 3"/>
          <p:cNvSpPr>
            <a:spLocks noGrp="1"/>
          </p:cNvSpPr>
          <p:nvPr>
            <p:ph type="sldNum" idx="12"/>
          </p:nvPr>
        </p:nvSpPr>
        <p:spPr bwMode="auto">
          <a:prstGeom prst="rect">
            <a:avLst/>
          </a:prstGeom>
          <a:noFill/>
          <a:ln>
            <a:miter lim="800000"/>
            <a:headEnd/>
            <a:tailEnd/>
          </a:ln>
        </p:spPr>
        <p:txBody>
          <a:bodyPr/>
          <a:lstStyle/>
          <a:p>
            <a:pPr algn="ctr" eaLnBrk="0" hangingPunct="0"/>
            <a:fld id="{9DB6E2B1-E940-4A58-B530-AC3EE9FFC25C}" type="slidenum">
              <a:rPr lang="en-US" b="1">
                <a:solidFill>
                  <a:srgbClr val="FFFFFF"/>
                </a:solidFill>
              </a:rPr>
              <a:pPr algn="ctr" eaLnBrk="0" hangingPunct="0"/>
              <a:t>27</a:t>
            </a:fld>
            <a:endParaRPr lang="en-US" b="1">
              <a:solidFill>
                <a:srgbClr val="FFFFFF"/>
              </a:solidFill>
            </a:endParaRPr>
          </a:p>
        </p:txBody>
      </p:sp>
      <p:pic>
        <p:nvPicPr>
          <p:cNvPr id="6" name="Picture 4" descr="loc_missing_art_imagefile_FP named controls"/>
          <p:cNvPicPr>
            <a:picLocks noChangeAspect="1" noChangeArrowheads="1"/>
          </p:cNvPicPr>
          <p:nvPr/>
        </p:nvPicPr>
        <p:blipFill>
          <a:blip r:embed="rId3" cstate="print"/>
          <a:srcRect l="9436" t="43395" r="19955" b="27675"/>
          <a:stretch>
            <a:fillRect/>
          </a:stretch>
        </p:blipFill>
        <p:spPr bwMode="auto">
          <a:xfrm>
            <a:off x="5334000" y="4419600"/>
            <a:ext cx="3505200" cy="914400"/>
          </a:xfrm>
          <a:prstGeom prst="rect">
            <a:avLst/>
          </a:prstGeom>
          <a:noFill/>
          <a:ln w="9525" algn="ctr">
            <a:noFill/>
            <a:miter lim="800000"/>
            <a:headEnd type="none" w="sm" len="sm"/>
            <a:tailEnd type="none" w="sm" len="sm"/>
          </a:ln>
        </p:spPr>
      </p:pic>
      <p:pic>
        <p:nvPicPr>
          <p:cNvPr id="4098" name="Picture 2"/>
          <p:cNvPicPr>
            <a:picLocks noChangeAspect="1" noChangeArrowheads="1"/>
          </p:cNvPicPr>
          <p:nvPr/>
        </p:nvPicPr>
        <p:blipFill>
          <a:blip r:embed="rId4" cstate="print"/>
          <a:srcRect l="5435"/>
          <a:stretch>
            <a:fillRect/>
          </a:stretch>
        </p:blipFill>
        <p:spPr bwMode="auto">
          <a:xfrm>
            <a:off x="6248400" y="1447800"/>
            <a:ext cx="2057400" cy="2743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1" name="Rectangle 9"/>
          <p:cNvSpPr>
            <a:spLocks noGrp="1" noChangeArrowheads="1"/>
          </p:cNvSpPr>
          <p:nvPr>
            <p:ph idx="1"/>
          </p:nvPr>
        </p:nvSpPr>
        <p:spPr>
          <a:xfrm>
            <a:off x="381000" y="1604329"/>
            <a:ext cx="4496519" cy="4263071"/>
          </a:xfrm>
        </p:spPr>
        <p:txBody>
          <a:bodyPr>
            <a:normAutofit fontScale="77500" lnSpcReduction="20000"/>
          </a:bodyPr>
          <a:lstStyle/>
          <a:p>
            <a:pPr>
              <a:lnSpc>
                <a:spcPct val="110000"/>
              </a:lnSpc>
            </a:pPr>
            <a:r>
              <a:rPr lang="en-US" dirty="0" smtClean="0"/>
              <a:t>Use block diagram comments to:</a:t>
            </a:r>
          </a:p>
          <a:p>
            <a:pPr>
              <a:lnSpc>
                <a:spcPct val="110000"/>
              </a:lnSpc>
              <a:buFont typeface="Arial" pitchFamily="34" charset="0"/>
              <a:buChar char="•"/>
            </a:pPr>
            <a:r>
              <a:rPr lang="en-US" dirty="0" smtClean="0"/>
              <a:t>Describe algorithms</a:t>
            </a:r>
          </a:p>
          <a:p>
            <a:pPr>
              <a:lnSpc>
                <a:spcPct val="110000"/>
              </a:lnSpc>
              <a:buFont typeface="Arial" pitchFamily="34" charset="0"/>
              <a:buChar char="•"/>
            </a:pPr>
            <a:r>
              <a:rPr lang="en-US" dirty="0" smtClean="0"/>
              <a:t>Explain the data contents of wires</a:t>
            </a:r>
          </a:p>
          <a:p>
            <a:pPr lvl="1">
              <a:lnSpc>
                <a:spcPct val="110000"/>
              </a:lnSpc>
              <a:buFont typeface="Arial" pitchFamily="34" charset="0"/>
              <a:buChar char="•"/>
            </a:pPr>
            <a:r>
              <a:rPr lang="en-US" dirty="0" smtClean="0"/>
              <a:t>LabVIEW 2010 and later: right-click on wire select </a:t>
            </a:r>
            <a:r>
              <a:rPr lang="en-US" dirty="0" err="1" smtClean="0"/>
              <a:t>Visible»Label</a:t>
            </a:r>
            <a:endParaRPr lang="en-US" dirty="0" smtClean="0"/>
          </a:p>
          <a:p>
            <a:pPr lvl="1">
              <a:lnSpc>
                <a:spcPct val="110000"/>
              </a:lnSpc>
              <a:buFont typeface="Arial" pitchFamily="34" charset="0"/>
              <a:buChar char="•"/>
            </a:pPr>
            <a:r>
              <a:rPr lang="en-US" dirty="0" smtClean="0"/>
              <a:t>LabVIEW 2009 and earlier:  use a free label to label wires</a:t>
            </a:r>
          </a:p>
          <a:p>
            <a:pPr lvl="1">
              <a:lnSpc>
                <a:spcPct val="110000"/>
              </a:lnSpc>
              <a:buFont typeface="Arial" pitchFamily="34" charset="0"/>
              <a:buChar char="•"/>
            </a:pPr>
            <a:r>
              <a:rPr lang="en-US" dirty="0" smtClean="0"/>
              <a:t>Using Unbundle/Bundle By Name  creates self-documenting code</a:t>
            </a:r>
          </a:p>
          <a:p>
            <a:pPr lvl="2">
              <a:lnSpc>
                <a:spcPct val="110000"/>
              </a:lnSpc>
              <a:buFont typeface="Arial" pitchFamily="34" charset="0"/>
              <a:buChar char="•"/>
            </a:pPr>
            <a:endParaRPr lang="en-US" dirty="0" smtClean="0"/>
          </a:p>
        </p:txBody>
      </p:sp>
      <p:sp>
        <p:nvSpPr>
          <p:cNvPr id="355332" name="Slide Number Placeholder 3"/>
          <p:cNvSpPr>
            <a:spLocks noGrp="1"/>
          </p:cNvSpPr>
          <p:nvPr>
            <p:ph type="sldNum" sz="quarter" idx="4294967295"/>
          </p:nvPr>
        </p:nvSpPr>
        <p:spPr bwMode="auto">
          <a:xfrm>
            <a:off x="7010400" y="6534151"/>
            <a:ext cx="2133600" cy="476250"/>
          </a:xfrm>
          <a:prstGeom prst="rect">
            <a:avLst/>
          </a:prstGeom>
          <a:noFill/>
          <a:ln>
            <a:miter lim="800000"/>
            <a:headEnd/>
            <a:tailEnd/>
          </a:ln>
        </p:spPr>
        <p:txBody>
          <a:bodyPr/>
          <a:lstStyle/>
          <a:p>
            <a:pPr algn="ctr" eaLnBrk="0" hangingPunct="0"/>
            <a:fld id="{9DB6E2B1-E940-4A58-B530-AC3EE9FFC25C}" type="slidenum">
              <a:rPr lang="en-US" b="1">
                <a:solidFill>
                  <a:srgbClr val="FFFFFF"/>
                </a:solidFill>
              </a:rPr>
              <a:pPr algn="ctr" eaLnBrk="0" hangingPunct="0"/>
              <a:t>28</a:t>
            </a:fld>
            <a:endParaRPr lang="en-US" b="1">
              <a:solidFill>
                <a:srgbClr val="FFFFFF"/>
              </a:solidFill>
            </a:endParaRPr>
          </a:p>
        </p:txBody>
      </p:sp>
      <p:sp>
        <p:nvSpPr>
          <p:cNvPr id="8"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hangingPunct="0">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i="1" dirty="0" smtClean="0">
                <a:solidFill>
                  <a:srgbClr val="0084D1"/>
                </a:solidFill>
                <a:latin typeface="Cambria" pitchFamily="16" charset="0"/>
              </a:rPr>
              <a:t>Documentation- Block Diagram</a:t>
            </a:r>
            <a:endParaRPr lang="en-US" i="1" dirty="0">
              <a:solidFill>
                <a:srgbClr val="0084D1"/>
              </a:solidFill>
              <a:latin typeface="Cambria" pitchFamily="16" charset="0"/>
            </a:endParaRPr>
          </a:p>
        </p:txBody>
      </p:sp>
      <p:pic>
        <p:nvPicPr>
          <p:cNvPr id="7" name="Picture 1" descr="bdcomments.bmp"/>
          <p:cNvPicPr>
            <a:picLocks noChangeAspect="1" noChangeArrowheads="1"/>
          </p:cNvPicPr>
          <p:nvPr/>
        </p:nvPicPr>
        <p:blipFill>
          <a:blip r:embed="rId3" cstate="print"/>
          <a:srcRect/>
          <a:stretch>
            <a:fillRect/>
          </a:stretch>
        </p:blipFill>
        <p:spPr bwMode="auto">
          <a:xfrm>
            <a:off x="5105400" y="2057400"/>
            <a:ext cx="3781425" cy="30887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ChangeArrowheads="1"/>
          </p:cNvSpPr>
          <p:nvPr/>
        </p:nvSpPr>
        <p:spPr bwMode="auto">
          <a:xfrm>
            <a:off x="457200" y="2392091"/>
            <a:ext cx="8686800" cy="1244291"/>
          </a:xfrm>
          <a:prstGeom prst="rect">
            <a:avLst/>
          </a:prstGeom>
          <a:noFill/>
          <a:ln w="9360">
            <a:noFill/>
            <a:miter lim="800000"/>
            <a:headEnd/>
            <a:tailEnd/>
          </a:ln>
          <a:effectLst/>
        </p:spPr>
        <p:txBody>
          <a:bodyPr lIns="82945" tIns="82945"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Demonstration: </a:t>
            </a:r>
          </a:p>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Adding a VI Description and Free Labels</a:t>
            </a:r>
            <a:endParaRPr lang="en-US" sz="40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1</a:t>
            </a:r>
            <a:endParaRPr lang="en-US" i="1" dirty="0">
              <a:solidFill>
                <a:srgbClr val="0084D1"/>
              </a:solidFill>
              <a:latin typeface="Cambria" pitchFamily="16" charset="0"/>
            </a:endParaRPr>
          </a:p>
        </p:txBody>
      </p:sp>
      <p:sp>
        <p:nvSpPr>
          <p:cNvPr id="5" name="Content Placeholder 4"/>
          <p:cNvSpPr>
            <a:spLocks noGrp="1"/>
          </p:cNvSpPr>
          <p:nvPr>
            <p:ph idx="1"/>
          </p:nvPr>
        </p:nvSpPr>
        <p:spPr/>
        <p:txBody>
          <a:bodyPr/>
          <a:lstStyle/>
          <a:p>
            <a:r>
              <a:rPr lang="en-US" dirty="0" smtClean="0"/>
              <a:t>True or False?</a:t>
            </a:r>
          </a:p>
          <a:p>
            <a:endParaRPr lang="en-US" dirty="0" smtClean="0"/>
          </a:p>
          <a:p>
            <a:r>
              <a:rPr lang="en-US" dirty="0" smtClean="0"/>
              <a:t>A </a:t>
            </a:r>
            <a:r>
              <a:rPr lang="en-US" dirty="0" smtClean="0"/>
              <a:t>sequence structure can be aborted in the middle of the sequence</a:t>
            </a:r>
            <a:r>
              <a:rPr lang="en-US" dirty="0" smtClean="0"/>
              <a:t>.</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kern="0" dirty="0" smtClean="0">
                <a:solidFill>
                  <a:srgbClr val="0084D1"/>
                </a:solidFill>
                <a:latin typeface="Cambria" pitchFamily="16" charset="0"/>
              </a:rPr>
              <a:t>File </a:t>
            </a:r>
            <a:r>
              <a:rPr lang="en-US" sz="3600" i="1" kern="0" dirty="0" err="1" smtClean="0">
                <a:solidFill>
                  <a:srgbClr val="0084D1"/>
                </a:solidFill>
                <a:latin typeface="Cambria" pitchFamily="16" charset="0"/>
              </a:rPr>
              <a:t>Input/Output</a:t>
            </a:r>
            <a:endParaRPr lang="en-US" sz="3600" i="1" kern="0" dirty="0">
              <a:solidFill>
                <a:srgbClr val="0084D1"/>
              </a:solidFill>
              <a:latin typeface="Cambria" pitchFamily="16" charset="0"/>
            </a:endParaRPr>
          </a:p>
        </p:txBody>
      </p:sp>
      <p:sp>
        <p:nvSpPr>
          <p:cNvPr id="357379" name="Rectangle 5"/>
          <p:cNvSpPr>
            <a:spLocks noGrp="1" noChangeArrowheads="1"/>
          </p:cNvSpPr>
          <p:nvPr>
            <p:ph idx="1"/>
          </p:nvPr>
        </p:nvSpPr>
        <p:spPr/>
        <p:txBody>
          <a:bodyPr/>
          <a:lstStyle/>
          <a:p>
            <a:r>
              <a:rPr lang="en-US" smtClean="0"/>
              <a:t>At their lowest level, all files written to your computer’s hard drive are a series of bits</a:t>
            </a:r>
          </a:p>
        </p:txBody>
      </p:sp>
      <p:sp>
        <p:nvSpPr>
          <p:cNvPr id="357380" name="Slide Number Placeholder 3"/>
          <p:cNvSpPr>
            <a:spLocks noGrp="1"/>
          </p:cNvSpPr>
          <p:nvPr>
            <p:ph type="sldNum" idx="12"/>
          </p:nvPr>
        </p:nvSpPr>
        <p:spPr bwMode="auto">
          <a:xfrm>
            <a:off x="7010400" y="6534151"/>
            <a:ext cx="2133600" cy="476250"/>
          </a:xfrm>
          <a:prstGeom prst="rect">
            <a:avLst/>
          </a:prstGeom>
          <a:noFill/>
          <a:ln>
            <a:miter lim="800000"/>
            <a:headEnd/>
            <a:tailEnd/>
          </a:ln>
        </p:spPr>
        <p:txBody>
          <a:bodyPr/>
          <a:lstStyle/>
          <a:p>
            <a:pPr algn="ctr" eaLnBrk="0" hangingPunct="0"/>
            <a:fld id="{4C611737-8547-4D21-8197-9628FB48636A}" type="slidenum">
              <a:rPr lang="en-US">
                <a:solidFill>
                  <a:srgbClr val="FFFFFF"/>
                </a:solidFill>
              </a:rPr>
              <a:pPr algn="ctr" eaLnBrk="0" hangingPunct="0"/>
              <a:t>30</a:t>
            </a:fld>
            <a:endParaRPr lang="en-US">
              <a:solidFill>
                <a:srgbClr val="FFFFFF"/>
              </a:solidFill>
            </a:endParaRPr>
          </a:p>
        </p:txBody>
      </p:sp>
      <p:pic>
        <p:nvPicPr>
          <p:cNvPr id="357381" name="Picture 6" descr="noloc_missing_art_imagefile computer and folder"/>
          <p:cNvPicPr>
            <a:picLocks noChangeAspect="1" noChangeArrowheads="1"/>
          </p:cNvPicPr>
          <p:nvPr/>
        </p:nvPicPr>
        <p:blipFill>
          <a:blip r:embed="rId3" cstate="print"/>
          <a:srcRect/>
          <a:stretch>
            <a:fillRect/>
          </a:stretch>
        </p:blipFill>
        <p:spPr bwMode="auto">
          <a:xfrm>
            <a:off x="5943600" y="2806855"/>
            <a:ext cx="1905000" cy="1917700"/>
          </a:xfrm>
          <a:prstGeom prst="rect">
            <a:avLst/>
          </a:prstGeom>
          <a:noFill/>
          <a:ln w="9525">
            <a:noFill/>
            <a:miter lim="800000"/>
            <a:headEnd/>
            <a:tailEnd/>
          </a:ln>
        </p:spPr>
      </p:pic>
      <p:graphicFrame>
        <p:nvGraphicFramePr>
          <p:cNvPr id="6" name="Diagram 5"/>
          <p:cNvGraphicFramePr/>
          <p:nvPr/>
        </p:nvGraphicFramePr>
        <p:xfrm>
          <a:off x="908640" y="2971800"/>
          <a:ext cx="5415960" cy="26975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457200" y="1371600"/>
            <a:ext cx="8458919" cy="4524955"/>
          </a:xfrm>
        </p:spPr>
        <p:txBody>
          <a:bodyPr rtlCol="0">
            <a:normAutofit fontScale="92500"/>
          </a:bodyPr>
          <a:lstStyle/>
          <a:p>
            <a:pPr marL="0" indent="0" eaLnBrk="1" fontAlgn="auto" hangingPunct="1">
              <a:lnSpc>
                <a:spcPct val="100000"/>
              </a:lnSpc>
              <a:spcAft>
                <a:spcPts val="0"/>
              </a:spcAft>
              <a:buFontTx/>
              <a:buNone/>
              <a:defRPr/>
            </a:pPr>
            <a:r>
              <a:rPr lang="en-US" sz="2800" dirty="0" smtClean="0"/>
              <a:t>LabVIEW can use or create the following file formats:</a:t>
            </a:r>
          </a:p>
          <a:p>
            <a:pPr marL="0" indent="0" eaLnBrk="1" fontAlgn="auto" hangingPunct="1">
              <a:lnSpc>
                <a:spcPct val="100000"/>
              </a:lnSpc>
              <a:spcAft>
                <a:spcPts val="0"/>
              </a:spcAft>
              <a:buFontTx/>
              <a:buNone/>
              <a:defRPr/>
            </a:pPr>
            <a:endParaRPr lang="en-US" sz="2800" dirty="0" smtClean="0"/>
          </a:p>
          <a:p>
            <a:pPr lvl="1" fontAlgn="auto">
              <a:lnSpc>
                <a:spcPct val="100000"/>
              </a:lnSpc>
              <a:spcAft>
                <a:spcPts val="0"/>
              </a:spcAft>
              <a:buFont typeface="Arial" pitchFamily="34" charset="0"/>
              <a:buChar char="•"/>
              <a:defRPr/>
            </a:pPr>
            <a:r>
              <a:rPr lang="en-US" sz="2400" dirty="0" smtClean="0"/>
              <a:t>LVM— The LabVIEW measurement data file (.</a:t>
            </a:r>
            <a:r>
              <a:rPr lang="en-US" sz="2400" dirty="0" err="1" smtClean="0"/>
              <a:t>lvm</a:t>
            </a:r>
            <a:r>
              <a:rPr lang="en-US" sz="2400" dirty="0" smtClean="0"/>
              <a:t>) is a tab-delimited text file you can open with a spreadsheet application or a text-editing application</a:t>
            </a:r>
          </a:p>
          <a:p>
            <a:pPr lvl="1" eaLnBrk="1" fontAlgn="auto" hangingPunct="1">
              <a:lnSpc>
                <a:spcPct val="100000"/>
              </a:lnSpc>
              <a:spcAft>
                <a:spcPts val="0"/>
              </a:spcAft>
              <a:defRPr/>
            </a:pPr>
            <a:endParaRPr lang="en-US" sz="2400" dirty="0" smtClean="0"/>
          </a:p>
          <a:p>
            <a:pPr lvl="1" eaLnBrk="1" fontAlgn="auto" hangingPunct="1">
              <a:lnSpc>
                <a:spcPct val="100000"/>
              </a:lnSpc>
              <a:spcAft>
                <a:spcPts val="0"/>
              </a:spcAft>
              <a:buFont typeface="Arial" pitchFamily="34" charset="0"/>
              <a:buChar char="•"/>
              <a:defRPr/>
            </a:pPr>
            <a:r>
              <a:rPr lang="en-US" sz="2400" dirty="0" smtClean="0"/>
              <a:t>ASCII—Specific type of binary file that is a standard used by most programs</a:t>
            </a:r>
          </a:p>
          <a:p>
            <a:pPr lvl="1" eaLnBrk="1" fontAlgn="auto" hangingPunct="1">
              <a:lnSpc>
                <a:spcPct val="100000"/>
              </a:lnSpc>
              <a:spcAft>
                <a:spcPts val="0"/>
              </a:spcAft>
              <a:defRPr/>
            </a:pPr>
            <a:endParaRPr lang="en-US" sz="2400" dirty="0" smtClean="0"/>
          </a:p>
          <a:p>
            <a:pPr lvl="1" eaLnBrk="1" fontAlgn="auto" hangingPunct="1">
              <a:lnSpc>
                <a:spcPct val="100000"/>
              </a:lnSpc>
              <a:spcAft>
                <a:spcPts val="0"/>
              </a:spcAft>
              <a:buFont typeface="Arial" pitchFamily="34" charset="0"/>
              <a:buChar char="•"/>
              <a:defRPr/>
            </a:pPr>
            <a:r>
              <a:rPr lang="en-US" sz="2400" dirty="0" smtClean="0"/>
              <a:t>TDMS—Type of binary file created for NI products consisting of two separate files: a binary file and a binary index file</a:t>
            </a:r>
          </a:p>
          <a:p>
            <a:pPr lvl="1" eaLnBrk="1" fontAlgn="auto" hangingPunct="1">
              <a:lnSpc>
                <a:spcPct val="100000"/>
              </a:lnSpc>
              <a:spcAft>
                <a:spcPts val="0"/>
              </a:spcAft>
              <a:defRPr/>
            </a:pPr>
            <a:endParaRPr lang="en-US" sz="2400" dirty="0" smtClean="0"/>
          </a:p>
          <a:p>
            <a:pPr lvl="1" fontAlgn="auto">
              <a:lnSpc>
                <a:spcPct val="100000"/>
              </a:lnSpc>
              <a:spcAft>
                <a:spcPts val="0"/>
              </a:spcAft>
              <a:buFont typeface="Arial" pitchFamily="34" charset="0"/>
              <a:buChar char="•"/>
              <a:defRPr/>
            </a:pPr>
            <a:r>
              <a:rPr lang="en-US" sz="2400" dirty="0" smtClean="0"/>
              <a:t>Binary—Underlying file format of all other file formats</a:t>
            </a:r>
          </a:p>
          <a:p>
            <a:pPr lvl="1" eaLnBrk="1" fontAlgn="auto" hangingPunct="1">
              <a:lnSpc>
                <a:spcPct val="100000"/>
              </a:lnSpc>
              <a:spcAft>
                <a:spcPts val="0"/>
              </a:spcAft>
              <a:buFont typeface="Arial" pitchFamily="34" charset="0"/>
              <a:buChar char="•"/>
              <a:defRPr/>
            </a:pPr>
            <a:endParaRPr lang="en-US" sz="2400" dirty="0" smtClean="0"/>
          </a:p>
        </p:txBody>
      </p:sp>
      <p:sp>
        <p:nvSpPr>
          <p:cNvPr id="295940" name="Slide Number Placeholder 3"/>
          <p:cNvSpPr>
            <a:spLocks noGrp="1"/>
          </p:cNvSpPr>
          <p:nvPr>
            <p:ph type="sldNum" sz="quarter" idx="4294967295"/>
          </p:nvPr>
        </p:nvSpPr>
        <p:spPr bwMode="auto">
          <a:xfrm>
            <a:off x="7010400" y="6534150"/>
            <a:ext cx="2133600" cy="476250"/>
          </a:xfrm>
          <a:prstGeom prst="rect">
            <a:avLst/>
          </a:prstGeom>
          <a:noFill/>
          <a:ln>
            <a:miter lim="800000"/>
            <a:headEnd/>
            <a:tailEnd/>
          </a:ln>
        </p:spPr>
        <p:txBody>
          <a:bodyPr/>
          <a:lstStyle/>
          <a:p>
            <a:pPr algn="ctr" eaLnBrk="0" hangingPunct="0"/>
            <a:fld id="{2D5B8694-1A7B-4630-9D47-B8C58235A492}" type="slidenum">
              <a:rPr lang="en-US" b="1">
                <a:solidFill>
                  <a:srgbClr val="FFFFFF"/>
                </a:solidFill>
              </a:rPr>
              <a:pPr algn="ctr" eaLnBrk="0" hangingPunct="0"/>
              <a:t>31</a:t>
            </a:fld>
            <a:endParaRPr lang="en-US" b="1">
              <a:solidFill>
                <a:srgbClr val="FFFFFF"/>
              </a:solidFill>
            </a:endParaRPr>
          </a:p>
        </p:txBody>
      </p:sp>
      <p:sp>
        <p:nvSpPr>
          <p:cNvPr id="6"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kern="0" dirty="0" smtClean="0">
                <a:solidFill>
                  <a:srgbClr val="0084D1"/>
                </a:solidFill>
                <a:latin typeface="Cambria" pitchFamily="16" charset="0"/>
              </a:rPr>
              <a:t>File Input/Output: File Formats</a:t>
            </a:r>
            <a:endParaRPr lang="en-US" sz="3600" i="1" kern="0"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kern="0" dirty="0" smtClean="0">
                <a:solidFill>
                  <a:srgbClr val="0084D1"/>
                </a:solidFill>
                <a:latin typeface="Cambria" pitchFamily="16" charset="0"/>
              </a:rPr>
              <a:t>File Formats</a:t>
            </a:r>
            <a:endParaRPr lang="en-US" sz="3600" i="1" kern="0" dirty="0">
              <a:solidFill>
                <a:srgbClr val="0084D1"/>
              </a:solidFill>
              <a:latin typeface="Cambria" pitchFamily="16" charset="0"/>
            </a:endParaRPr>
          </a:p>
        </p:txBody>
      </p:sp>
      <p:graphicFrame>
        <p:nvGraphicFramePr>
          <p:cNvPr id="4" name="Content Placeholder 3"/>
          <p:cNvGraphicFramePr>
            <a:graphicFrameLocks noGrp="1"/>
          </p:cNvGraphicFramePr>
          <p:nvPr>
            <p:ph idx="1"/>
          </p:nvPr>
        </p:nvGraphicFramePr>
        <p:xfrm>
          <a:off x="217441" y="1219200"/>
          <a:ext cx="8639998" cy="4699198"/>
        </p:xfrm>
        <a:graphic>
          <a:graphicData uri="http://schemas.openxmlformats.org/drawingml/2006/table">
            <a:tbl>
              <a:tblPr firstRow="1" bandRow="1">
                <a:tableStyleId>{93296810-A885-4BE3-A3E7-6D5BEEA58F35}</a:tableStyleId>
              </a:tblPr>
              <a:tblGrid>
                <a:gridCol w="1436490"/>
                <a:gridCol w="2557472"/>
                <a:gridCol w="2363773"/>
                <a:gridCol w="2282263"/>
              </a:tblGrid>
              <a:tr h="420007">
                <a:tc>
                  <a:txBody>
                    <a:bodyPr/>
                    <a:lstStyle/>
                    <a:p>
                      <a:endParaRPr lang="en-US" sz="2000" dirty="0"/>
                    </a:p>
                  </a:txBody>
                  <a:tcPr>
                    <a:solidFill>
                      <a:srgbClr val="00518E"/>
                    </a:solidFill>
                  </a:tcPr>
                </a:tc>
                <a:tc>
                  <a:txBody>
                    <a:bodyPr/>
                    <a:lstStyle/>
                    <a:p>
                      <a:r>
                        <a:rPr lang="en-US" sz="2000" dirty="0" smtClean="0"/>
                        <a:t>ASCII</a:t>
                      </a:r>
                      <a:endParaRPr lang="en-US" sz="2000" dirty="0"/>
                    </a:p>
                  </a:txBody>
                  <a:tcPr>
                    <a:solidFill>
                      <a:srgbClr val="00518E"/>
                    </a:solidFill>
                  </a:tcPr>
                </a:tc>
                <a:tc>
                  <a:txBody>
                    <a:bodyPr/>
                    <a:lstStyle/>
                    <a:p>
                      <a:r>
                        <a:rPr lang="en-US" sz="2000" dirty="0" smtClean="0"/>
                        <a:t>TDMS</a:t>
                      </a:r>
                      <a:endParaRPr lang="en-US" sz="2000" dirty="0"/>
                    </a:p>
                  </a:txBody>
                  <a:tcPr>
                    <a:solidFill>
                      <a:srgbClr val="00518E"/>
                    </a:solidFill>
                  </a:tcPr>
                </a:tc>
                <a:tc>
                  <a:txBody>
                    <a:bodyPr/>
                    <a:lstStyle/>
                    <a:p>
                      <a:r>
                        <a:rPr lang="en-US" sz="2000" dirty="0" smtClean="0"/>
                        <a:t>Direct Binary</a:t>
                      </a:r>
                      <a:endParaRPr lang="en-US" sz="2000" dirty="0"/>
                    </a:p>
                  </a:txBody>
                  <a:tcPr>
                    <a:solidFill>
                      <a:srgbClr val="00518E"/>
                    </a:solidFill>
                  </a:tcPr>
                </a:tc>
              </a:tr>
              <a:tr h="859370">
                <a:tc>
                  <a:txBody>
                    <a:bodyPr/>
                    <a:lstStyle/>
                    <a:p>
                      <a:r>
                        <a:rPr lang="en-US" sz="2000" dirty="0" smtClean="0"/>
                        <a:t>Numeric Precision</a:t>
                      </a:r>
                      <a:endParaRPr lang="en-US" sz="2000" dirty="0"/>
                    </a:p>
                  </a:txBody>
                  <a:tcPr/>
                </a:tc>
                <a:tc>
                  <a:txBody>
                    <a:bodyPr/>
                    <a:lstStyle/>
                    <a:p>
                      <a:r>
                        <a:rPr lang="en-US" sz="2000" dirty="0" smtClean="0"/>
                        <a:t>Good</a:t>
                      </a:r>
                      <a:endParaRPr lang="en-US" sz="2000" dirty="0"/>
                    </a:p>
                  </a:txBody>
                  <a:tcPr/>
                </a:tc>
                <a:tc>
                  <a:txBody>
                    <a:bodyPr/>
                    <a:lstStyle/>
                    <a:p>
                      <a:r>
                        <a:rPr lang="en-US" sz="2000" dirty="0" smtClean="0"/>
                        <a:t>Best</a:t>
                      </a:r>
                      <a:endParaRPr lang="en-US" sz="2000" dirty="0"/>
                    </a:p>
                  </a:txBody>
                  <a:tcPr/>
                </a:tc>
                <a:tc>
                  <a:txBody>
                    <a:bodyPr/>
                    <a:lstStyle/>
                    <a:p>
                      <a:r>
                        <a:rPr lang="en-US" sz="2000" dirty="0" smtClean="0"/>
                        <a:t>Best</a:t>
                      </a:r>
                      <a:endParaRPr lang="en-US" sz="2000" dirty="0"/>
                    </a:p>
                  </a:txBody>
                  <a:tcPr/>
                </a:tc>
              </a:tr>
              <a:tr h="979044">
                <a:tc>
                  <a:txBody>
                    <a:bodyPr/>
                    <a:lstStyle/>
                    <a:p>
                      <a:r>
                        <a:rPr lang="en-US" sz="2000" dirty="0" smtClean="0"/>
                        <a:t>Share data </a:t>
                      </a:r>
                      <a:endParaRPr lang="en-US" sz="2000" dirty="0"/>
                    </a:p>
                  </a:txBody>
                  <a:tcPr/>
                </a:tc>
                <a:tc>
                  <a:txBody>
                    <a:bodyPr/>
                    <a:lstStyle/>
                    <a:p>
                      <a:r>
                        <a:rPr lang="en-US" sz="2000" dirty="0" smtClean="0"/>
                        <a:t>Best (Any program easily)</a:t>
                      </a:r>
                      <a:endParaRPr lang="en-US" sz="2000" dirty="0"/>
                    </a:p>
                  </a:txBody>
                  <a:tcPr/>
                </a:tc>
                <a:tc>
                  <a:txBody>
                    <a:bodyPr/>
                    <a:lstStyle/>
                    <a:p>
                      <a:r>
                        <a:rPr lang="en-US" sz="2000" dirty="0" smtClean="0"/>
                        <a:t>Better (NI Programs easily)</a:t>
                      </a:r>
                      <a:endParaRPr lang="en-US" sz="2000" dirty="0"/>
                    </a:p>
                  </a:txBody>
                  <a:tcPr/>
                </a:tc>
                <a:tc>
                  <a:txBody>
                    <a:bodyPr/>
                    <a:lstStyle/>
                    <a:p>
                      <a:r>
                        <a:rPr lang="en-US" sz="2000" dirty="0" smtClean="0"/>
                        <a:t>Good (only with detailed metadata)</a:t>
                      </a:r>
                      <a:endParaRPr lang="en-US" sz="2000" dirty="0"/>
                    </a:p>
                  </a:txBody>
                  <a:tcPr/>
                </a:tc>
              </a:tr>
              <a:tr h="798541">
                <a:tc>
                  <a:txBody>
                    <a:bodyPr/>
                    <a:lstStyle/>
                    <a:p>
                      <a:r>
                        <a:rPr lang="en-US" sz="2000" dirty="0" smtClean="0"/>
                        <a:t>Efficiency</a:t>
                      </a:r>
                      <a:endParaRPr lang="en-US" sz="2000" dirty="0"/>
                    </a:p>
                  </a:txBody>
                  <a:tcPr/>
                </a:tc>
                <a:tc>
                  <a:txBody>
                    <a:bodyPr/>
                    <a:lstStyle/>
                    <a:p>
                      <a:r>
                        <a:rPr lang="en-US" sz="2000" dirty="0" smtClean="0"/>
                        <a:t>Good</a:t>
                      </a:r>
                      <a:endParaRPr lang="en-US" sz="2000" dirty="0"/>
                    </a:p>
                  </a:txBody>
                  <a:tcPr/>
                </a:tc>
                <a:tc>
                  <a:txBody>
                    <a:bodyPr/>
                    <a:lstStyle/>
                    <a:p>
                      <a:r>
                        <a:rPr lang="en-US" sz="2000" dirty="0" smtClean="0"/>
                        <a:t>Best</a:t>
                      </a:r>
                      <a:endParaRPr lang="en-US" sz="2000" dirty="0"/>
                    </a:p>
                  </a:txBody>
                  <a:tcPr/>
                </a:tc>
                <a:tc>
                  <a:txBody>
                    <a:bodyPr/>
                    <a:lstStyle/>
                    <a:p>
                      <a:r>
                        <a:rPr lang="en-US" sz="2000" dirty="0" smtClean="0"/>
                        <a:t>Best</a:t>
                      </a:r>
                      <a:endParaRPr lang="en-US" sz="2000" dirty="0"/>
                    </a:p>
                  </a:txBody>
                  <a:tcPr/>
                </a:tc>
              </a:tr>
              <a:tr h="1612240">
                <a:tc>
                  <a:txBody>
                    <a:bodyPr/>
                    <a:lstStyle/>
                    <a:p>
                      <a:r>
                        <a:rPr lang="en-US" sz="2000" dirty="0" smtClean="0"/>
                        <a:t>Ideal Use</a:t>
                      </a:r>
                      <a:endParaRPr lang="en-US" sz="2000" dirty="0"/>
                    </a:p>
                  </a:txBody>
                  <a:tcPr/>
                </a:tc>
                <a:tc>
                  <a:txBody>
                    <a:bodyPr/>
                    <a:lstStyle/>
                    <a:p>
                      <a:r>
                        <a:rPr lang="en-US" sz="2000" dirty="0" smtClean="0"/>
                        <a:t>Share</a:t>
                      </a:r>
                      <a:r>
                        <a:rPr lang="en-US" sz="2000" baseline="0" dirty="0" smtClean="0"/>
                        <a:t> data with other programs when file space and numeric precision are not important</a:t>
                      </a:r>
                      <a:endParaRPr lang="en-US" sz="2000" dirty="0"/>
                    </a:p>
                  </a:txBody>
                  <a:tcPr/>
                </a:tc>
                <a:tc>
                  <a:txBody>
                    <a:bodyPr/>
                    <a:lstStyle/>
                    <a:p>
                      <a:r>
                        <a:rPr lang="en-US" sz="2000" dirty="0" smtClean="0"/>
                        <a:t>Share data with programs when</a:t>
                      </a:r>
                      <a:r>
                        <a:rPr lang="en-US" sz="2000" baseline="0" dirty="0" smtClean="0"/>
                        <a:t> storing simple array data and metadata</a:t>
                      </a:r>
                      <a:endParaRPr lang="en-US" sz="2000" dirty="0"/>
                    </a:p>
                  </a:txBody>
                  <a:tcPr/>
                </a:tc>
                <a:tc>
                  <a:txBody>
                    <a:bodyPr/>
                    <a:lstStyle/>
                    <a:p>
                      <a:r>
                        <a:rPr lang="en-US" sz="2000" dirty="0" smtClean="0"/>
                        <a:t>Store</a:t>
                      </a:r>
                      <a:r>
                        <a:rPr lang="en-US" sz="2000" baseline="0" dirty="0" smtClean="0"/>
                        <a:t> numeric data compactly with ability to random access </a:t>
                      </a:r>
                      <a:endParaRPr lang="en-US" sz="2000" dirty="0"/>
                    </a:p>
                  </a:txBody>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5"/>
          <p:cNvSpPr>
            <a:spLocks noGrp="1" noChangeArrowheads="1"/>
          </p:cNvSpPr>
          <p:nvPr>
            <p:ph idx="1"/>
          </p:nvPr>
        </p:nvSpPr>
        <p:spPr>
          <a:xfrm>
            <a:off x="533400" y="1514475"/>
            <a:ext cx="5029200" cy="4286250"/>
          </a:xfrm>
        </p:spPr>
        <p:txBody>
          <a:bodyPr rtlCol="0">
            <a:normAutofit fontScale="92500" lnSpcReduction="20000"/>
          </a:bodyPr>
          <a:lstStyle/>
          <a:p>
            <a:pPr fontAlgn="auto">
              <a:lnSpc>
                <a:spcPct val="110000"/>
              </a:lnSpc>
              <a:spcAft>
                <a:spcPts val="0"/>
              </a:spcAft>
              <a:buFont typeface="Arial" pitchFamily="34" charset="0"/>
              <a:buChar char="•"/>
              <a:defRPr/>
            </a:pPr>
            <a:r>
              <a:rPr lang="en-US" dirty="0" smtClean="0">
                <a:solidFill>
                  <a:srgbClr val="FF0000"/>
                </a:solidFill>
              </a:rPr>
              <a:t>High-level VIs</a:t>
            </a:r>
          </a:p>
          <a:p>
            <a:pPr lvl="1" fontAlgn="auto">
              <a:lnSpc>
                <a:spcPct val="110000"/>
              </a:lnSpc>
              <a:spcAft>
                <a:spcPts val="0"/>
              </a:spcAft>
              <a:buFont typeface="Arial" pitchFamily="34" charset="0"/>
              <a:buChar char="•"/>
              <a:defRPr/>
            </a:pPr>
            <a:r>
              <a:rPr lang="en-US" dirty="0" smtClean="0"/>
              <a:t>Perform all three steps (open, read/write, close) for common file I/O operations</a:t>
            </a:r>
          </a:p>
          <a:p>
            <a:pPr lvl="1" fontAlgn="auto">
              <a:lnSpc>
                <a:spcPct val="110000"/>
              </a:lnSpc>
              <a:spcAft>
                <a:spcPts val="0"/>
              </a:spcAft>
              <a:buFont typeface="Arial" pitchFamily="34" charset="0"/>
              <a:buChar char="•"/>
              <a:defRPr/>
            </a:pPr>
            <a:r>
              <a:rPr lang="en-US" dirty="0" smtClean="0"/>
              <a:t>Might not be as efficient as the functions configured or designed for individual operations</a:t>
            </a:r>
          </a:p>
          <a:p>
            <a:pPr fontAlgn="auto">
              <a:lnSpc>
                <a:spcPct val="110000"/>
              </a:lnSpc>
              <a:spcAft>
                <a:spcPts val="0"/>
              </a:spcAft>
              <a:buFont typeface="Arial" pitchFamily="34" charset="0"/>
              <a:buChar char="•"/>
              <a:defRPr/>
            </a:pPr>
            <a:r>
              <a:rPr lang="en-US" dirty="0" smtClean="0">
                <a:solidFill>
                  <a:srgbClr val="00B050"/>
                </a:solidFill>
              </a:rPr>
              <a:t>Low-level VIs</a:t>
            </a:r>
          </a:p>
          <a:p>
            <a:pPr lvl="1" fontAlgn="auto">
              <a:lnSpc>
                <a:spcPct val="110000"/>
              </a:lnSpc>
              <a:spcAft>
                <a:spcPts val="0"/>
              </a:spcAft>
              <a:buFont typeface="Arial" pitchFamily="34" charset="0"/>
              <a:buChar char="•"/>
              <a:defRPr/>
            </a:pPr>
            <a:r>
              <a:rPr lang="en-US" dirty="0" smtClean="0"/>
              <a:t>Individual VI for each step</a:t>
            </a:r>
          </a:p>
          <a:p>
            <a:pPr lvl="1" fontAlgn="auto">
              <a:lnSpc>
                <a:spcPct val="110000"/>
              </a:lnSpc>
              <a:spcAft>
                <a:spcPts val="0"/>
              </a:spcAft>
              <a:buFont typeface="Arial" pitchFamily="34" charset="0"/>
              <a:buChar char="•"/>
              <a:defRPr/>
            </a:pPr>
            <a:r>
              <a:rPr lang="en-US" dirty="0" smtClean="0"/>
              <a:t>If you are writing to a file in a loop, use low-level file I/O functions</a:t>
            </a:r>
          </a:p>
        </p:txBody>
      </p:sp>
      <p:sp>
        <p:nvSpPr>
          <p:cNvPr id="297988" name="Slide Number Placeholder 3"/>
          <p:cNvSpPr>
            <a:spLocks noGrp="1"/>
          </p:cNvSpPr>
          <p:nvPr>
            <p:ph type="sldNum" sz="quarter" idx="4294967295"/>
          </p:nvPr>
        </p:nvSpPr>
        <p:spPr bwMode="auto">
          <a:xfrm>
            <a:off x="7010400" y="6534150"/>
            <a:ext cx="2133600" cy="476250"/>
          </a:xfrm>
          <a:prstGeom prst="rect">
            <a:avLst/>
          </a:prstGeom>
          <a:noFill/>
          <a:ln>
            <a:miter lim="800000"/>
            <a:headEnd/>
            <a:tailEnd/>
          </a:ln>
        </p:spPr>
        <p:txBody>
          <a:bodyPr/>
          <a:lstStyle/>
          <a:p>
            <a:pPr algn="ctr" eaLnBrk="0" hangingPunct="0"/>
            <a:fld id="{80FE78E6-B525-4916-AC26-91EEFD302D60}" type="slidenum">
              <a:rPr lang="en-US" b="1">
                <a:solidFill>
                  <a:srgbClr val="FFFFFF"/>
                </a:solidFill>
              </a:rPr>
              <a:pPr algn="ctr" eaLnBrk="0" hangingPunct="0"/>
              <a:t>33</a:t>
            </a:fld>
            <a:endParaRPr lang="en-US" b="1">
              <a:solidFill>
                <a:srgbClr val="FFFFFF"/>
              </a:solidFill>
            </a:endParaRPr>
          </a:p>
        </p:txBody>
      </p:sp>
      <p:pic>
        <p:nvPicPr>
          <p:cNvPr id="297989" name="Picture 6" descr="noloc_easy_to_recreate file io palette"/>
          <p:cNvPicPr>
            <a:picLocks noChangeAspect="1" noChangeArrowheads="1"/>
          </p:cNvPicPr>
          <p:nvPr/>
        </p:nvPicPr>
        <p:blipFill>
          <a:blip r:embed="rId3" cstate="print"/>
          <a:srcRect l="10440" t="22157" r="39011" b="14734"/>
          <a:stretch>
            <a:fillRect/>
          </a:stretch>
        </p:blipFill>
        <p:spPr bwMode="auto">
          <a:xfrm>
            <a:off x="6019800" y="1524000"/>
            <a:ext cx="2835275" cy="4191000"/>
          </a:xfrm>
          <a:prstGeom prst="rect">
            <a:avLst/>
          </a:prstGeom>
          <a:noFill/>
          <a:ln w="9525" algn="ctr">
            <a:noFill/>
            <a:miter lim="800000"/>
            <a:headEnd type="none" w="sm" len="sm"/>
            <a:tailEnd type="none" w="sm" len="sm"/>
          </a:ln>
        </p:spPr>
      </p:pic>
      <p:sp>
        <p:nvSpPr>
          <p:cNvPr id="8"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kern="0" dirty="0" smtClean="0">
                <a:solidFill>
                  <a:srgbClr val="0084D1"/>
                </a:solidFill>
                <a:latin typeface="Cambria" pitchFamily="16" charset="0"/>
              </a:rPr>
              <a:t>High-Level vs. Low-Level File I/O Functions</a:t>
            </a:r>
            <a:endParaRPr lang="en-US" sz="3600" i="1" kern="0" dirty="0">
              <a:solidFill>
                <a:srgbClr val="0084D1"/>
              </a:solidFill>
              <a:latin typeface="Cambria" pitchFamily="16" charset="0"/>
            </a:endParaRPr>
          </a:p>
        </p:txBody>
      </p:sp>
      <p:sp>
        <p:nvSpPr>
          <p:cNvPr id="9" name="Rounded Rectangle 8"/>
          <p:cNvSpPr/>
          <p:nvPr/>
        </p:nvSpPr>
        <p:spPr bwMode="auto">
          <a:xfrm>
            <a:off x="6019800" y="2438400"/>
            <a:ext cx="2743200" cy="838200"/>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
        <p:nvSpPr>
          <p:cNvPr id="10" name="Rounded Rectangle 9"/>
          <p:cNvSpPr/>
          <p:nvPr/>
        </p:nvSpPr>
        <p:spPr bwMode="auto">
          <a:xfrm>
            <a:off x="6019800" y="3124200"/>
            <a:ext cx="2743200" cy="1295400"/>
          </a:xfrm>
          <a:prstGeom prst="roundRect">
            <a:avLst/>
          </a:prstGeom>
          <a:noFill/>
          <a:ln w="381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5"/>
          <p:cNvSpPr>
            <a:spLocks noGrp="1" noChangeArrowheads="1"/>
          </p:cNvSpPr>
          <p:nvPr>
            <p:ph idx="1"/>
          </p:nvPr>
        </p:nvSpPr>
        <p:spPr>
          <a:xfrm>
            <a:off x="1905000" y="1514475"/>
            <a:ext cx="7086600" cy="4286250"/>
          </a:xfrm>
        </p:spPr>
        <p:txBody>
          <a:bodyPr rtlCol="0">
            <a:normAutofit fontScale="85000" lnSpcReduction="20000"/>
          </a:bodyPr>
          <a:lstStyle/>
          <a:p>
            <a:pPr marL="0" indent="0" eaLnBrk="1" fontAlgn="auto" hangingPunct="1">
              <a:lnSpc>
                <a:spcPct val="150000"/>
              </a:lnSpc>
              <a:spcAft>
                <a:spcPts val="0"/>
              </a:spcAft>
              <a:buFontTx/>
              <a:buNone/>
              <a:defRPr/>
            </a:pPr>
            <a:r>
              <a:rPr lang="en-US" dirty="0" smtClean="0"/>
              <a:t>Write to Spreadsheet File</a:t>
            </a:r>
          </a:p>
          <a:p>
            <a:pPr lvl="1" eaLnBrk="1" fontAlgn="auto" hangingPunct="1">
              <a:lnSpc>
                <a:spcPct val="110000"/>
              </a:lnSpc>
              <a:spcAft>
                <a:spcPts val="0"/>
              </a:spcAft>
              <a:buFont typeface="Arial" pitchFamily="34" charset="0"/>
              <a:buChar char="•"/>
              <a:defRPr/>
            </a:pPr>
            <a:r>
              <a:rPr lang="en-US" sz="2400" dirty="0" smtClean="0"/>
              <a:t>Converts an array of double-precision numbers to a text string and writes the string to an ASCII file</a:t>
            </a:r>
          </a:p>
          <a:p>
            <a:pPr lvl="1" eaLnBrk="1" fontAlgn="auto" hangingPunct="1">
              <a:lnSpc>
                <a:spcPct val="110000"/>
              </a:lnSpc>
              <a:spcAft>
                <a:spcPts val="0"/>
              </a:spcAft>
              <a:defRPr/>
            </a:pPr>
            <a:endParaRPr lang="en-US" sz="2400" dirty="0" smtClean="0"/>
          </a:p>
          <a:p>
            <a:pPr marL="0" indent="0" eaLnBrk="1" fontAlgn="auto" hangingPunct="1">
              <a:lnSpc>
                <a:spcPct val="150000"/>
              </a:lnSpc>
              <a:spcAft>
                <a:spcPts val="0"/>
              </a:spcAft>
              <a:buFontTx/>
              <a:buNone/>
              <a:defRPr/>
            </a:pPr>
            <a:r>
              <a:rPr lang="en-US" dirty="0" smtClean="0"/>
              <a:t>Read From Spreadsheet File</a:t>
            </a:r>
          </a:p>
          <a:p>
            <a:pPr lvl="1" eaLnBrk="1" fontAlgn="auto" hangingPunct="1">
              <a:lnSpc>
                <a:spcPct val="120000"/>
              </a:lnSpc>
              <a:spcAft>
                <a:spcPts val="0"/>
              </a:spcAft>
              <a:buFont typeface="Arial" pitchFamily="34" charset="0"/>
              <a:buChar char="•"/>
              <a:defRPr/>
            </a:pPr>
            <a:r>
              <a:rPr lang="en-US" sz="2400" dirty="0" smtClean="0"/>
              <a:t>Reads a specified number of lines or rows from a numeric text file and outputs a 2D array of double-precision numbers</a:t>
            </a:r>
          </a:p>
          <a:p>
            <a:pPr lvl="1" eaLnBrk="1" fontAlgn="auto" hangingPunct="1">
              <a:lnSpc>
                <a:spcPct val="120000"/>
              </a:lnSpc>
              <a:spcAft>
                <a:spcPts val="0"/>
              </a:spcAft>
              <a:defRPr/>
            </a:pPr>
            <a:endParaRPr lang="en-US" sz="2400" dirty="0" smtClean="0"/>
          </a:p>
          <a:p>
            <a:pPr marL="0" indent="0" eaLnBrk="1" fontAlgn="auto" hangingPunct="1">
              <a:lnSpc>
                <a:spcPct val="150000"/>
              </a:lnSpc>
              <a:spcAft>
                <a:spcPts val="0"/>
              </a:spcAft>
              <a:buFontTx/>
              <a:buNone/>
              <a:defRPr/>
            </a:pPr>
            <a:r>
              <a:rPr lang="en-US" dirty="0" smtClean="0"/>
              <a:t>Write to/Read from Measurement File</a:t>
            </a:r>
          </a:p>
          <a:p>
            <a:pPr lvl="1" eaLnBrk="1" fontAlgn="auto" hangingPunct="1">
              <a:lnSpc>
                <a:spcPct val="110000"/>
              </a:lnSpc>
              <a:spcAft>
                <a:spcPts val="0"/>
              </a:spcAft>
              <a:buFont typeface="Arial" pitchFamily="34" charset="0"/>
              <a:buChar char="•"/>
              <a:defRPr/>
            </a:pPr>
            <a:r>
              <a:rPr lang="en-US" sz="2400" dirty="0" smtClean="0"/>
              <a:t>Express VIs that write data to or read data </a:t>
            </a:r>
            <a:br>
              <a:rPr lang="en-US" sz="2400" dirty="0" smtClean="0"/>
            </a:br>
            <a:r>
              <a:rPr lang="en-US" sz="2400" dirty="0" smtClean="0"/>
              <a:t>from an LVM or TDMS file format </a:t>
            </a:r>
          </a:p>
        </p:txBody>
      </p:sp>
      <p:sp>
        <p:nvSpPr>
          <p:cNvPr id="299012" name="Slide Number Placeholder 3"/>
          <p:cNvSpPr>
            <a:spLocks noGrp="1"/>
          </p:cNvSpPr>
          <p:nvPr>
            <p:ph type="sldNum" sz="quarter" idx="4294967295"/>
          </p:nvPr>
        </p:nvSpPr>
        <p:spPr bwMode="auto">
          <a:xfrm>
            <a:off x="7010400" y="6534150"/>
            <a:ext cx="2133600" cy="476250"/>
          </a:xfrm>
          <a:prstGeom prst="rect">
            <a:avLst/>
          </a:prstGeom>
          <a:noFill/>
          <a:ln>
            <a:miter lim="800000"/>
            <a:headEnd/>
            <a:tailEnd/>
          </a:ln>
        </p:spPr>
        <p:txBody>
          <a:bodyPr/>
          <a:lstStyle/>
          <a:p>
            <a:pPr algn="ctr" eaLnBrk="0" hangingPunct="0"/>
            <a:fld id="{0F960E2B-F2EB-4C83-9E35-DA6DC2A58A97}" type="slidenum">
              <a:rPr lang="en-US" b="1">
                <a:solidFill>
                  <a:srgbClr val="FFFFFF"/>
                </a:solidFill>
              </a:rPr>
              <a:pPr algn="ctr" eaLnBrk="0" hangingPunct="0"/>
              <a:t>34</a:t>
            </a:fld>
            <a:endParaRPr lang="en-US" b="1">
              <a:solidFill>
                <a:srgbClr val="FFFFFF"/>
              </a:solidFill>
            </a:endParaRPr>
          </a:p>
        </p:txBody>
      </p:sp>
      <p:pic>
        <p:nvPicPr>
          <p:cNvPr id="299013" name="Picture 6" descr="noloc_easy_to_recreate file io palette"/>
          <p:cNvPicPr>
            <a:picLocks noChangeAspect="1" noChangeArrowheads="1"/>
          </p:cNvPicPr>
          <p:nvPr/>
        </p:nvPicPr>
        <p:blipFill>
          <a:blip r:embed="rId3" cstate="print"/>
          <a:srcRect l="14051" t="38013" r="75117" b="53449"/>
          <a:stretch>
            <a:fillRect/>
          </a:stretch>
        </p:blipFill>
        <p:spPr bwMode="auto">
          <a:xfrm>
            <a:off x="609600" y="1676400"/>
            <a:ext cx="762000" cy="711200"/>
          </a:xfrm>
          <a:prstGeom prst="rect">
            <a:avLst/>
          </a:prstGeom>
          <a:noFill/>
          <a:ln w="9525" algn="ctr">
            <a:noFill/>
            <a:miter lim="800000"/>
            <a:headEnd type="none" w="sm" len="sm"/>
            <a:tailEnd type="none" w="sm" len="sm"/>
          </a:ln>
        </p:spPr>
      </p:pic>
      <p:sp>
        <p:nvSpPr>
          <p:cNvPr id="8"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kern="0" dirty="0" smtClean="0">
                <a:solidFill>
                  <a:srgbClr val="0084D1"/>
                </a:solidFill>
                <a:latin typeface="Cambria" pitchFamily="16" charset="0"/>
              </a:rPr>
              <a:t>High-Level File I/O Functions</a:t>
            </a:r>
            <a:endParaRPr lang="en-US" sz="3600" i="1" kern="0" dirty="0">
              <a:solidFill>
                <a:srgbClr val="0084D1"/>
              </a:solidFill>
              <a:latin typeface="Cambria" pitchFamily="16" charset="0"/>
            </a:endParaRPr>
          </a:p>
        </p:txBody>
      </p:sp>
      <p:pic>
        <p:nvPicPr>
          <p:cNvPr id="9" name="Picture 6" descr="noloc_easy_to_recreate file io palette"/>
          <p:cNvPicPr>
            <a:picLocks noChangeAspect="1" noChangeArrowheads="1"/>
          </p:cNvPicPr>
          <p:nvPr/>
        </p:nvPicPr>
        <p:blipFill>
          <a:blip r:embed="rId3" cstate="print"/>
          <a:srcRect l="24243" t="37757" r="65681" b="53734"/>
          <a:stretch>
            <a:fillRect/>
          </a:stretch>
        </p:blipFill>
        <p:spPr bwMode="auto">
          <a:xfrm>
            <a:off x="533400" y="3124200"/>
            <a:ext cx="762000" cy="762000"/>
          </a:xfrm>
          <a:prstGeom prst="rect">
            <a:avLst/>
          </a:prstGeom>
          <a:noFill/>
          <a:ln w="9525" algn="ctr">
            <a:noFill/>
            <a:miter lim="800000"/>
            <a:headEnd type="none" w="sm" len="sm"/>
            <a:tailEnd type="none" w="sm" len="sm"/>
          </a:ln>
        </p:spPr>
      </p:pic>
      <p:pic>
        <p:nvPicPr>
          <p:cNvPr id="10" name="Picture 6" descr="noloc_easy_to_recreate file io palette"/>
          <p:cNvPicPr>
            <a:picLocks noChangeAspect="1" noChangeArrowheads="1"/>
          </p:cNvPicPr>
          <p:nvPr/>
        </p:nvPicPr>
        <p:blipFill>
          <a:blip r:embed="rId3" cstate="print"/>
          <a:srcRect l="34067" t="37547" r="45388" b="53777"/>
          <a:stretch>
            <a:fillRect/>
          </a:stretch>
        </p:blipFill>
        <p:spPr bwMode="auto">
          <a:xfrm>
            <a:off x="304800" y="4876800"/>
            <a:ext cx="1524000" cy="762000"/>
          </a:xfrm>
          <a:prstGeom prst="rect">
            <a:avLst/>
          </a:prstGeom>
          <a:noFill/>
          <a:ln w="9525" algn="ctr">
            <a:noFill/>
            <a:miter lim="800000"/>
            <a:headEnd type="none" w="sm" len="sm"/>
            <a:tailEnd type="none" w="sm" len="sm"/>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kern="0" dirty="0" smtClean="0">
                <a:solidFill>
                  <a:srgbClr val="0084D1"/>
                </a:solidFill>
                <a:latin typeface="Cambria" pitchFamily="16" charset="0"/>
              </a:rPr>
              <a:t>Low-level File I/O </a:t>
            </a:r>
            <a:endParaRPr lang="en-US" sz="3600" i="1" kern="0" dirty="0">
              <a:solidFill>
                <a:srgbClr val="0084D1"/>
              </a:solidFill>
              <a:latin typeface="Cambria" pitchFamily="16" charset="0"/>
            </a:endParaRPr>
          </a:p>
        </p:txBody>
      </p:sp>
      <p:sp>
        <p:nvSpPr>
          <p:cNvPr id="294915" name="Rectangle 10"/>
          <p:cNvSpPr>
            <a:spLocks noGrp="1" noChangeArrowheads="1"/>
          </p:cNvSpPr>
          <p:nvPr>
            <p:ph idx="1"/>
          </p:nvPr>
        </p:nvSpPr>
        <p:spPr/>
        <p:txBody>
          <a:bodyPr/>
          <a:lstStyle/>
          <a:p>
            <a:pPr lvl="1" eaLnBrk="1" hangingPunct="1"/>
            <a:r>
              <a:rPr lang="en-US" dirty="0" smtClean="0"/>
              <a:t>File I/O writes to or reads from a file</a:t>
            </a:r>
          </a:p>
          <a:p>
            <a:pPr lvl="1" eaLnBrk="1" hangingPunct="1"/>
            <a:r>
              <a:rPr lang="en-US" dirty="0" smtClean="0"/>
              <a:t>A typical file I/O operation involves the following process:</a:t>
            </a:r>
          </a:p>
        </p:txBody>
      </p:sp>
      <p:sp>
        <p:nvSpPr>
          <p:cNvPr id="294916" name="Slide Number Placeholder 3"/>
          <p:cNvSpPr>
            <a:spLocks noGrp="1"/>
          </p:cNvSpPr>
          <p:nvPr>
            <p:ph type="sldNum" idx="12"/>
          </p:nvPr>
        </p:nvSpPr>
        <p:spPr bwMode="auto">
          <a:xfrm>
            <a:off x="7010400" y="6534151"/>
            <a:ext cx="2133600" cy="476250"/>
          </a:xfrm>
          <a:prstGeom prst="rect">
            <a:avLst/>
          </a:prstGeom>
          <a:noFill/>
          <a:ln>
            <a:miter lim="800000"/>
            <a:headEnd/>
            <a:tailEnd/>
          </a:ln>
        </p:spPr>
        <p:txBody>
          <a:bodyPr/>
          <a:lstStyle/>
          <a:p>
            <a:pPr algn="ctr" eaLnBrk="0" hangingPunct="0"/>
            <a:fld id="{1AF60C8B-3A2D-4E89-B0E2-1EBF095E4BB6}" type="slidenum">
              <a:rPr lang="en-US" b="1">
                <a:solidFill>
                  <a:srgbClr val="FFFFFF"/>
                </a:solidFill>
              </a:rPr>
              <a:pPr algn="ctr" eaLnBrk="0" hangingPunct="0"/>
              <a:t>35</a:t>
            </a:fld>
            <a:endParaRPr lang="en-US" b="1">
              <a:solidFill>
                <a:srgbClr val="FFFFFF"/>
              </a:solidFill>
            </a:endParaRPr>
          </a:p>
        </p:txBody>
      </p:sp>
      <p:pic>
        <p:nvPicPr>
          <p:cNvPr id="294917" name="Picture 19" descr="noloc_easy_to_recreate while loop"/>
          <p:cNvPicPr>
            <a:picLocks noChangeAspect="1" noChangeArrowheads="1"/>
          </p:cNvPicPr>
          <p:nvPr/>
        </p:nvPicPr>
        <p:blipFill>
          <a:blip r:embed="rId3" cstate="print"/>
          <a:srcRect l="17033" t="29582" r="32417" b="29582"/>
          <a:stretch>
            <a:fillRect/>
          </a:stretch>
        </p:blipFill>
        <p:spPr bwMode="auto">
          <a:xfrm>
            <a:off x="2209800" y="3200400"/>
            <a:ext cx="2590800" cy="2479675"/>
          </a:xfrm>
          <a:prstGeom prst="rect">
            <a:avLst/>
          </a:prstGeom>
          <a:noFill/>
          <a:ln w="9525" algn="ctr">
            <a:noFill/>
            <a:miter lim="800000"/>
            <a:headEnd type="none" w="sm" len="sm"/>
            <a:tailEnd type="none" w="sm" len="sm"/>
          </a:ln>
        </p:spPr>
      </p:pic>
      <p:sp>
        <p:nvSpPr>
          <p:cNvPr id="294918" name="Rectangle 11"/>
          <p:cNvSpPr>
            <a:spLocks noChangeArrowheads="1"/>
          </p:cNvSpPr>
          <p:nvPr/>
        </p:nvSpPr>
        <p:spPr bwMode="auto">
          <a:xfrm>
            <a:off x="685801" y="4084638"/>
            <a:ext cx="8001000" cy="754042"/>
          </a:xfrm>
          <a:prstGeom prst="rect">
            <a:avLst/>
          </a:prstGeom>
          <a:noFill/>
          <a:ln w="9525">
            <a:noFill/>
            <a:miter lim="800000"/>
            <a:headEnd/>
            <a:tailEnd/>
          </a:ln>
        </p:spPr>
        <p:txBody>
          <a:bodyPr lIns="91430" tIns="45715" rIns="91430" bIns="45715">
            <a:spAutoFit/>
          </a:bodyPr>
          <a:lstStyle/>
          <a:p>
            <a:pPr lvl="1" eaLnBrk="0" hangingPunct="0">
              <a:lnSpc>
                <a:spcPct val="90000"/>
              </a:lnSpc>
              <a:spcBef>
                <a:spcPct val="30000"/>
              </a:spcBef>
              <a:buFontTx/>
              <a:buChar char="–"/>
            </a:pPr>
            <a:endParaRPr lang="en-US" sz="2000" b="1" dirty="0">
              <a:solidFill>
                <a:srgbClr val="000000"/>
              </a:solidFill>
            </a:endParaRPr>
          </a:p>
          <a:p>
            <a:pPr eaLnBrk="0">
              <a:spcBef>
                <a:spcPts val="500"/>
              </a:spcBef>
              <a:spcAft>
                <a:spcPts val="500"/>
              </a:spcAft>
            </a:pPr>
            <a:endParaRPr lang="en-US" sz="2000" dirty="0">
              <a:solidFill>
                <a:srgbClr val="000000"/>
              </a:solidFill>
            </a:endParaRPr>
          </a:p>
        </p:txBody>
      </p:sp>
      <p:sp>
        <p:nvSpPr>
          <p:cNvPr id="294919" name="AutoShape 12"/>
          <p:cNvSpPr>
            <a:spLocks noChangeArrowheads="1"/>
          </p:cNvSpPr>
          <p:nvPr/>
        </p:nvSpPr>
        <p:spPr bwMode="auto">
          <a:xfrm>
            <a:off x="457200" y="3703639"/>
            <a:ext cx="1644650" cy="1325562"/>
          </a:xfrm>
          <a:prstGeom prst="flowChartProcess">
            <a:avLst/>
          </a:prstGeom>
          <a:solidFill>
            <a:srgbClr val="00518E"/>
          </a:solidFill>
          <a:ln w="28575">
            <a:solidFill>
              <a:schemeClr val="tx1"/>
            </a:solidFill>
            <a:miter lim="800000"/>
            <a:headEnd type="none" w="sm" len="sm"/>
            <a:tailEnd type="none" w="sm" len="sm"/>
          </a:ln>
        </p:spPr>
        <p:txBody>
          <a:bodyPr wrap="none" lIns="91430" tIns="45715" rIns="91430" bIns="45715" anchor="ctr"/>
          <a:lstStyle/>
          <a:p>
            <a:pPr algn="ctr" eaLnBrk="0" hangingPunct="0"/>
            <a:r>
              <a:rPr lang="en-US" b="1">
                <a:solidFill>
                  <a:srgbClr val="FFFFFF"/>
                </a:solidFill>
              </a:rPr>
              <a:t>Open/</a:t>
            </a:r>
            <a:br>
              <a:rPr lang="en-US" b="1">
                <a:solidFill>
                  <a:srgbClr val="FFFFFF"/>
                </a:solidFill>
              </a:rPr>
            </a:br>
            <a:r>
              <a:rPr lang="en-US" b="1">
                <a:solidFill>
                  <a:srgbClr val="FFFFFF"/>
                </a:solidFill>
              </a:rPr>
              <a:t>Create/</a:t>
            </a:r>
            <a:br>
              <a:rPr lang="en-US" b="1">
                <a:solidFill>
                  <a:srgbClr val="FFFFFF"/>
                </a:solidFill>
              </a:rPr>
            </a:br>
            <a:r>
              <a:rPr lang="en-US" b="1">
                <a:solidFill>
                  <a:srgbClr val="FFFFFF"/>
                </a:solidFill>
              </a:rPr>
              <a:t>Replace File</a:t>
            </a:r>
          </a:p>
        </p:txBody>
      </p:sp>
      <p:sp>
        <p:nvSpPr>
          <p:cNvPr id="294920" name="AutoShape 13"/>
          <p:cNvSpPr>
            <a:spLocks noChangeArrowheads="1"/>
          </p:cNvSpPr>
          <p:nvPr/>
        </p:nvSpPr>
        <p:spPr bwMode="auto">
          <a:xfrm>
            <a:off x="2667000" y="3703639"/>
            <a:ext cx="1644650" cy="1325562"/>
          </a:xfrm>
          <a:prstGeom prst="flowChartProcess">
            <a:avLst/>
          </a:prstGeom>
          <a:solidFill>
            <a:srgbClr val="00518E"/>
          </a:solidFill>
          <a:ln w="28575">
            <a:solidFill>
              <a:schemeClr val="tx1"/>
            </a:solidFill>
            <a:miter lim="800000"/>
            <a:headEnd type="none" w="sm" len="sm"/>
            <a:tailEnd type="none" w="sm" len="sm"/>
          </a:ln>
        </p:spPr>
        <p:txBody>
          <a:bodyPr wrap="none" lIns="91430" tIns="45715" rIns="91430" bIns="45715" anchor="ctr"/>
          <a:lstStyle/>
          <a:p>
            <a:pPr algn="ctr" eaLnBrk="0" hangingPunct="0"/>
            <a:r>
              <a:rPr lang="en-US" b="1">
                <a:solidFill>
                  <a:srgbClr val="FFFFFF"/>
                </a:solidFill>
              </a:rPr>
              <a:t>Read </a:t>
            </a:r>
          </a:p>
          <a:p>
            <a:pPr algn="ctr" eaLnBrk="0" hangingPunct="0"/>
            <a:r>
              <a:rPr lang="en-US" b="1">
                <a:solidFill>
                  <a:srgbClr val="FFFFFF"/>
                </a:solidFill>
              </a:rPr>
              <a:t>and/or</a:t>
            </a:r>
            <a:br>
              <a:rPr lang="en-US" b="1">
                <a:solidFill>
                  <a:srgbClr val="FFFFFF"/>
                </a:solidFill>
              </a:rPr>
            </a:br>
            <a:r>
              <a:rPr lang="en-US" b="1">
                <a:solidFill>
                  <a:srgbClr val="FFFFFF"/>
                </a:solidFill>
              </a:rPr>
              <a:t>Write to File</a:t>
            </a:r>
          </a:p>
        </p:txBody>
      </p:sp>
      <p:sp>
        <p:nvSpPr>
          <p:cNvPr id="294921" name="AutoShape 14"/>
          <p:cNvSpPr>
            <a:spLocks noChangeArrowheads="1"/>
          </p:cNvSpPr>
          <p:nvPr/>
        </p:nvSpPr>
        <p:spPr bwMode="auto">
          <a:xfrm>
            <a:off x="5029200" y="3703639"/>
            <a:ext cx="1644650" cy="1325562"/>
          </a:xfrm>
          <a:prstGeom prst="flowChartProcess">
            <a:avLst/>
          </a:prstGeom>
          <a:solidFill>
            <a:srgbClr val="00518E"/>
          </a:solidFill>
          <a:ln w="28575">
            <a:solidFill>
              <a:schemeClr val="tx1"/>
            </a:solidFill>
            <a:miter lim="800000"/>
            <a:headEnd type="none" w="sm" len="sm"/>
            <a:tailEnd type="none" w="sm" len="sm"/>
          </a:ln>
        </p:spPr>
        <p:txBody>
          <a:bodyPr wrap="none" lIns="91430" tIns="45715" rIns="91430" bIns="45715" anchor="ctr"/>
          <a:lstStyle/>
          <a:p>
            <a:pPr algn="ctr" eaLnBrk="0" hangingPunct="0"/>
            <a:r>
              <a:rPr lang="en-US" b="1">
                <a:solidFill>
                  <a:srgbClr val="FFFFFF"/>
                </a:solidFill>
              </a:rPr>
              <a:t>Close </a:t>
            </a:r>
          </a:p>
          <a:p>
            <a:pPr algn="ctr" eaLnBrk="0" hangingPunct="0"/>
            <a:r>
              <a:rPr lang="en-US" b="1">
                <a:solidFill>
                  <a:srgbClr val="FFFFFF"/>
                </a:solidFill>
              </a:rPr>
              <a:t>File</a:t>
            </a:r>
          </a:p>
        </p:txBody>
      </p:sp>
      <p:cxnSp>
        <p:nvCxnSpPr>
          <p:cNvPr id="294922" name="AutoShape 15"/>
          <p:cNvCxnSpPr>
            <a:cxnSpLocks noChangeShapeType="1"/>
            <a:stCxn id="294919" idx="3"/>
            <a:endCxn id="294920" idx="1"/>
          </p:cNvCxnSpPr>
          <p:nvPr/>
        </p:nvCxnSpPr>
        <p:spPr bwMode="auto">
          <a:xfrm>
            <a:off x="2116139" y="4367213"/>
            <a:ext cx="536575" cy="0"/>
          </a:xfrm>
          <a:prstGeom prst="straightConnector1">
            <a:avLst/>
          </a:prstGeom>
          <a:noFill/>
          <a:ln w="28575">
            <a:solidFill>
              <a:schemeClr val="hlink"/>
            </a:solidFill>
            <a:round/>
            <a:headEnd type="none" w="sm" len="sm"/>
            <a:tailEnd type="triangle" w="med" len="med"/>
          </a:ln>
        </p:spPr>
      </p:cxnSp>
      <p:cxnSp>
        <p:nvCxnSpPr>
          <p:cNvPr id="294923" name="AutoShape 16"/>
          <p:cNvCxnSpPr>
            <a:cxnSpLocks noChangeShapeType="1"/>
            <a:stCxn id="294920" idx="3"/>
            <a:endCxn id="294921" idx="1"/>
          </p:cNvCxnSpPr>
          <p:nvPr/>
        </p:nvCxnSpPr>
        <p:spPr bwMode="auto">
          <a:xfrm>
            <a:off x="4325939" y="4367213"/>
            <a:ext cx="688975" cy="0"/>
          </a:xfrm>
          <a:prstGeom prst="straightConnector1">
            <a:avLst/>
          </a:prstGeom>
          <a:noFill/>
          <a:ln w="28575">
            <a:solidFill>
              <a:schemeClr val="hlink"/>
            </a:solidFill>
            <a:round/>
            <a:headEnd type="none" w="sm" len="sm"/>
            <a:tailEnd type="triangle" w="med" len="med"/>
          </a:ln>
        </p:spPr>
      </p:cxnSp>
      <p:cxnSp>
        <p:nvCxnSpPr>
          <p:cNvPr id="294924" name="AutoShape 17"/>
          <p:cNvCxnSpPr>
            <a:cxnSpLocks noChangeShapeType="1"/>
            <a:stCxn id="294921" idx="3"/>
            <a:endCxn id="294925" idx="1"/>
          </p:cNvCxnSpPr>
          <p:nvPr/>
        </p:nvCxnSpPr>
        <p:spPr bwMode="auto">
          <a:xfrm>
            <a:off x="6688139" y="4367213"/>
            <a:ext cx="568325" cy="0"/>
          </a:xfrm>
          <a:prstGeom prst="straightConnector1">
            <a:avLst/>
          </a:prstGeom>
          <a:noFill/>
          <a:ln w="28575">
            <a:solidFill>
              <a:schemeClr val="hlink"/>
            </a:solidFill>
            <a:round/>
            <a:headEnd type="none" w="sm" len="sm"/>
            <a:tailEnd type="triangle" w="med" len="med"/>
          </a:ln>
        </p:spPr>
      </p:cxnSp>
      <p:sp>
        <p:nvSpPr>
          <p:cNvPr id="294925" name="AutoShape 18"/>
          <p:cNvSpPr>
            <a:spLocks noChangeArrowheads="1"/>
          </p:cNvSpPr>
          <p:nvPr/>
        </p:nvSpPr>
        <p:spPr bwMode="auto">
          <a:xfrm>
            <a:off x="7270750" y="3703639"/>
            <a:ext cx="1644650" cy="1325562"/>
          </a:xfrm>
          <a:prstGeom prst="flowChartProcess">
            <a:avLst/>
          </a:prstGeom>
          <a:solidFill>
            <a:srgbClr val="00518E"/>
          </a:solidFill>
          <a:ln w="28575">
            <a:solidFill>
              <a:schemeClr val="tx1"/>
            </a:solidFill>
            <a:miter lim="800000"/>
            <a:headEnd type="none" w="sm" len="sm"/>
            <a:tailEnd type="none" w="sm" len="sm"/>
          </a:ln>
        </p:spPr>
        <p:txBody>
          <a:bodyPr wrap="none" lIns="91430" tIns="45715" rIns="91430" bIns="45715" anchor="ctr"/>
          <a:lstStyle/>
          <a:p>
            <a:pPr algn="ctr" eaLnBrk="0" hangingPunct="0"/>
            <a:r>
              <a:rPr lang="en-US" b="1" dirty="0">
                <a:solidFill>
                  <a:srgbClr val="FFFFFF"/>
                </a:solidFill>
              </a:rPr>
              <a:t>Check for</a:t>
            </a:r>
          </a:p>
          <a:p>
            <a:pPr algn="ctr" eaLnBrk="0" hangingPunct="0"/>
            <a:r>
              <a:rPr lang="en-US" b="1" dirty="0">
                <a:solidFill>
                  <a:srgbClr val="FFFFFF"/>
                </a:solidFill>
              </a:rPr>
              <a:t>Errors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buFont typeface="Arial" pitchFamily="34" charset="0"/>
              <a:buChar char="•"/>
            </a:pPr>
            <a:r>
              <a:rPr lang="en-US" dirty="0" smtClean="0"/>
              <a:t>Create </a:t>
            </a:r>
            <a:r>
              <a:rPr lang="en-US" dirty="0" err="1" smtClean="0"/>
              <a:t>subVIs</a:t>
            </a:r>
            <a:r>
              <a:rPr lang="en-US" dirty="0" smtClean="0"/>
              <a:t> and document</a:t>
            </a:r>
          </a:p>
          <a:p>
            <a:pPr>
              <a:buFont typeface="Arial" pitchFamily="34" charset="0"/>
              <a:buChar char="•"/>
            </a:pPr>
            <a:r>
              <a:rPr lang="en-US" dirty="0" smtClean="0"/>
              <a:t>Create a VI that uses File I/O</a:t>
            </a:r>
            <a:endParaRPr lang="en-US" dirty="0"/>
          </a:p>
        </p:txBody>
      </p:sp>
      <p:sp>
        <p:nvSpPr>
          <p:cNvPr id="7" name="Rectangle 5"/>
          <p:cNvSpPr>
            <a:spLocks noGrp="1" noChangeArrowheads="1"/>
          </p:cNvSpPr>
          <p:nvPr>
            <p:ph type="title"/>
          </p:nvPr>
        </p:nvSpPr>
        <p:spPr bwMode="auto">
          <a:prstGeom prst="rect">
            <a:avLst/>
          </a:prstGeom>
          <a:noFill/>
          <a:ln w="9360">
            <a:noFill/>
            <a:miter lim="800000"/>
            <a:headEnd/>
            <a:tailEnd/>
          </a:ln>
          <a:effectLst/>
        </p:spPr>
        <p:txBody>
          <a:bodyPr lIns="82945" tIns="82945" rIns="82945" bIns="41473" anchor="ctr"/>
          <a:lstStyle/>
          <a:p>
            <a:pPr algn="l">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Homework</a:t>
            </a:r>
            <a:endParaRPr lang="en-US" sz="40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1</a:t>
            </a:r>
            <a:endParaRPr lang="en-US" i="1" dirty="0">
              <a:solidFill>
                <a:srgbClr val="0084D1"/>
              </a:solidFill>
              <a:latin typeface="Cambria" pitchFamily="16" charset="0"/>
            </a:endParaRPr>
          </a:p>
        </p:txBody>
      </p:sp>
      <p:sp>
        <p:nvSpPr>
          <p:cNvPr id="5" name="Content Placeholder 4"/>
          <p:cNvSpPr>
            <a:spLocks noGrp="1"/>
          </p:cNvSpPr>
          <p:nvPr>
            <p:ph idx="1"/>
          </p:nvPr>
        </p:nvSpPr>
        <p:spPr/>
        <p:txBody>
          <a:bodyPr/>
          <a:lstStyle/>
          <a:p>
            <a:r>
              <a:rPr lang="en-US" dirty="0" smtClean="0"/>
              <a:t>True or False?</a:t>
            </a:r>
          </a:p>
          <a:p>
            <a:endParaRPr lang="en-US" dirty="0" smtClean="0"/>
          </a:p>
          <a:p>
            <a:r>
              <a:rPr lang="en-US" dirty="0" smtClean="0"/>
              <a:t>A </a:t>
            </a:r>
            <a:r>
              <a:rPr lang="en-US" dirty="0" smtClean="0"/>
              <a:t>sequence structure can be aborted in the middle of the sequence</a:t>
            </a:r>
            <a:r>
              <a:rPr lang="en-US" dirty="0" smtClean="0"/>
              <a:t>.</a:t>
            </a:r>
          </a:p>
          <a:p>
            <a:endParaRPr lang="en-US" dirty="0" smtClean="0"/>
          </a:p>
          <a:p>
            <a:r>
              <a:rPr lang="en-US" b="1" dirty="0" smtClean="0"/>
              <a:t>FALSE</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a:t>
            </a:r>
            <a:r>
              <a:rPr lang="en-US" i="1" dirty="0" smtClean="0">
                <a:solidFill>
                  <a:srgbClr val="0084D1"/>
                </a:solidFill>
                <a:latin typeface="Cambria" pitchFamily="16" charset="0"/>
              </a:rPr>
              <a:t>2</a:t>
            </a:r>
            <a:endParaRPr lang="en-US" i="1" dirty="0">
              <a:solidFill>
                <a:srgbClr val="0084D1"/>
              </a:solidFill>
              <a:latin typeface="Cambria" pitchFamily="16" charset="0"/>
            </a:endParaRPr>
          </a:p>
        </p:txBody>
      </p:sp>
      <p:sp>
        <p:nvSpPr>
          <p:cNvPr id="5" name="Content Placeholder 4"/>
          <p:cNvSpPr>
            <a:spLocks noGrp="1"/>
          </p:cNvSpPr>
          <p:nvPr>
            <p:ph idx="1"/>
          </p:nvPr>
        </p:nvSpPr>
        <p:spPr/>
        <p:txBody>
          <a:bodyPr/>
          <a:lstStyle/>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dirty="0" smtClean="0"/>
              <a:t>Which is best to use when monitoring the passage of time over a period of 24 or more hours?</a:t>
            </a:r>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800" dirty="0" smtClean="0"/>
          </a:p>
          <a:p>
            <a:pPr marL="469622" indent="-3429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dirty="0" smtClean="0"/>
              <a:t>Tick Count</a:t>
            </a:r>
          </a:p>
          <a:p>
            <a:pPr marL="469622" indent="-3429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dirty="0" smtClean="0"/>
              <a:t>Get Date/Time in Seconds</a:t>
            </a:r>
          </a:p>
          <a:p>
            <a:pPr marL="469622" indent="-3429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dirty="0" smtClean="0"/>
              <a:t>Elapsed Time Express VI</a:t>
            </a:r>
            <a:endParaRPr lang="en-US" sz="1600" dirty="0" smtClean="0"/>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a:t>
            </a:r>
            <a:r>
              <a:rPr lang="en-US" i="1" dirty="0" smtClean="0">
                <a:solidFill>
                  <a:srgbClr val="0084D1"/>
                </a:solidFill>
                <a:latin typeface="Cambria" pitchFamily="16" charset="0"/>
              </a:rPr>
              <a:t>2</a:t>
            </a:r>
            <a:endParaRPr lang="en-US" i="1" dirty="0">
              <a:solidFill>
                <a:srgbClr val="0084D1"/>
              </a:solidFill>
              <a:latin typeface="Cambria" pitchFamily="16" charset="0"/>
            </a:endParaRPr>
          </a:p>
        </p:txBody>
      </p:sp>
      <p:sp>
        <p:nvSpPr>
          <p:cNvPr id="5" name="Content Placeholder 4"/>
          <p:cNvSpPr>
            <a:spLocks noGrp="1"/>
          </p:cNvSpPr>
          <p:nvPr>
            <p:ph idx="1"/>
          </p:nvPr>
        </p:nvSpPr>
        <p:spPr/>
        <p:txBody>
          <a:bodyPr/>
          <a:lstStyle/>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dirty="0" smtClean="0"/>
              <a:t>Which is best to use when monitoring the passage of time over a period of 24 or more hours?</a:t>
            </a:r>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800" dirty="0" smtClean="0"/>
          </a:p>
          <a:p>
            <a:pPr marL="469622" indent="-3429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dirty="0" smtClean="0"/>
              <a:t>Tick Count</a:t>
            </a:r>
          </a:p>
          <a:p>
            <a:pPr marL="469622" indent="-3429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b="1" dirty="0" smtClean="0"/>
              <a:t>Get Date/Time in Seconds</a:t>
            </a:r>
          </a:p>
          <a:p>
            <a:pPr marL="469622" indent="-3429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800" dirty="0" smtClean="0"/>
              <a:t>Elapsed Time Express VI</a:t>
            </a:r>
            <a:endParaRPr lang="en-US" sz="1600" dirty="0" smtClean="0"/>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8"/>
          <p:cNvSpPr>
            <a:spLocks noGrp="1" noChangeArrowheads="1"/>
          </p:cNvSpPr>
          <p:nvPr>
            <p:ph type="body" sz="half" idx="1"/>
          </p:nvPr>
        </p:nvSpPr>
        <p:spPr>
          <a:xfrm>
            <a:off x="533401" y="1514475"/>
            <a:ext cx="8185799" cy="4264852"/>
          </a:xfrm>
        </p:spPr>
        <p:txBody>
          <a:bodyPr/>
          <a:lstStyle/>
          <a:p>
            <a:pPr marL="457153" indent="-457153">
              <a:buFont typeface="Arial" pitchFamily="34" charset="0"/>
              <a:buChar char="•"/>
            </a:pPr>
            <a:r>
              <a:rPr lang="en-US" sz="2500" dirty="0" smtClean="0"/>
              <a:t>If you have a Wait Until Next Millisecond Multiple in a while loop with a 20 wired to it and the other code within the loop take 25ms to execute, how long will one iteration of the loop take?</a:t>
            </a:r>
          </a:p>
          <a:p>
            <a:pPr marL="466567" indent="-466567">
              <a:buAutoNum type="alphaLcParenR"/>
            </a:pPr>
            <a:r>
              <a:rPr lang="en-US" sz="2500" dirty="0" smtClean="0"/>
              <a:t>25 ms</a:t>
            </a:r>
          </a:p>
          <a:p>
            <a:pPr marL="466567" indent="-466567">
              <a:buAutoNum type="alphaLcParenR"/>
            </a:pPr>
            <a:r>
              <a:rPr lang="en-US" sz="2500" dirty="0" smtClean="0"/>
              <a:t>40 ms</a:t>
            </a:r>
          </a:p>
          <a:p>
            <a:pPr marL="466567" indent="-466567">
              <a:buAutoNum type="alphaLcParenR"/>
            </a:pPr>
            <a:r>
              <a:rPr lang="en-US" sz="2500" dirty="0" smtClean="0"/>
              <a:t>45 ms</a:t>
            </a:r>
          </a:p>
          <a:p>
            <a:pPr marL="466567" indent="-466567">
              <a:buAutoNum type="alphaLcParenR"/>
            </a:pPr>
            <a:r>
              <a:rPr lang="en-US" sz="2500" dirty="0" smtClean="0"/>
              <a:t>unknown</a:t>
            </a:r>
          </a:p>
          <a:p>
            <a:pPr marL="860335" lvl="1" indent="-419057">
              <a:buFont typeface="Arial" pitchFamily="34" charset="0"/>
              <a:buChar char="•"/>
            </a:pPr>
            <a:endParaRPr lang="en-US" dirty="0" smtClean="0"/>
          </a:p>
          <a:p>
            <a:pPr marL="860335" lvl="1" indent="-419057">
              <a:buFont typeface="Arial" pitchFamily="34" charset="0"/>
              <a:buChar char="•"/>
            </a:pPr>
            <a:endParaRPr lang="en-US" dirty="0" smtClean="0"/>
          </a:p>
        </p:txBody>
      </p:sp>
      <p:sp>
        <p:nvSpPr>
          <p:cNvPr id="141316" name="Slide Number Placeholder 4"/>
          <p:cNvSpPr>
            <a:spLocks noGrp="1"/>
          </p:cNvSpPr>
          <p:nvPr>
            <p:ph type="sldNum" sz="quarter" idx="10"/>
          </p:nvPr>
        </p:nvSpPr>
        <p:spPr bwMode="auto">
          <a:noFill/>
          <a:ln>
            <a:miter lim="800000"/>
            <a:headEnd/>
            <a:tailEnd/>
          </a:ln>
        </p:spPr>
        <p:txBody>
          <a:bodyPr vert="horz" wrap="square" lIns="91430" tIns="45715" rIns="91430" bIns="45715" numCol="1" anchor="t" anchorCtr="0" compatLnSpc="1">
            <a:prstTxWarp prst="textNoShape">
              <a:avLst/>
            </a:prstTxWarp>
          </a:bodyPr>
          <a:lstStyle/>
          <a:p>
            <a:fld id="{519966D3-C023-48AA-8443-BFA645EA684F}" type="slidenum">
              <a:rPr lang="en-US" smtClean="0">
                <a:latin typeface="Arial Narrow" pitchFamily="32" charset="0"/>
              </a:rPr>
              <a:pPr/>
              <a:t>7</a:t>
            </a:fld>
            <a:endParaRPr lang="en-US" smtClean="0">
              <a:latin typeface="Arial Narrow" pitchFamily="32" charset="0"/>
            </a:endParaRPr>
          </a:p>
        </p:txBody>
      </p:sp>
      <p:sp>
        <p:nvSpPr>
          <p:cNvPr id="7" name="Rectangle 3"/>
          <p:cNvSpPr>
            <a:spLocks noGrp="1" noChangeArrowheads="1"/>
          </p:cNvSpPr>
          <p:nvPr>
            <p:ph type="title"/>
          </p:nvPr>
        </p:nvSpPr>
        <p:spPr>
          <a:ln/>
        </p:spPr>
        <p:txBody>
          <a:bodyPr lIns="82945" tIns="82945" rIns="82945" bIns="41473" anchor="t"/>
          <a:lstStyle/>
          <a:p>
            <a:pPr algn="l">
              <a:lnSpc>
                <a:spcPct val="100000"/>
              </a:lnSpc>
              <a:tabLst>
                <a:tab pos="656650" algn="l"/>
                <a:tab pos="1313299" algn="l"/>
                <a:tab pos="1969949" algn="l"/>
                <a:tab pos="2626599" algn="l"/>
                <a:tab pos="3283248" algn="l"/>
                <a:tab pos="3939898" algn="l"/>
                <a:tab pos="4596548" algn="l"/>
              </a:tabLst>
            </a:pPr>
            <a:r>
              <a:rPr lang="en-US" i="1" dirty="0" smtClean="0">
                <a:solidFill>
                  <a:srgbClr val="0084D1"/>
                </a:solidFill>
                <a:latin typeface="Cambria" pitchFamily="16" charset="0"/>
              </a:rPr>
              <a:t>Review Question </a:t>
            </a:r>
            <a:r>
              <a:rPr lang="en-US" i="1" dirty="0" smtClean="0">
                <a:solidFill>
                  <a:srgbClr val="0084D1"/>
                </a:solidFill>
                <a:latin typeface="Cambria" pitchFamily="16" charset="0"/>
              </a:rPr>
              <a:t>3</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8"/>
          <p:cNvSpPr>
            <a:spLocks noGrp="1" noChangeArrowheads="1"/>
          </p:cNvSpPr>
          <p:nvPr>
            <p:ph type="body" sz="half" idx="1"/>
          </p:nvPr>
        </p:nvSpPr>
        <p:spPr>
          <a:xfrm>
            <a:off x="533401" y="1514475"/>
            <a:ext cx="8185799" cy="4264852"/>
          </a:xfrm>
        </p:spPr>
        <p:txBody>
          <a:bodyPr/>
          <a:lstStyle/>
          <a:p>
            <a:pPr marL="457153" indent="-457153">
              <a:buFont typeface="Arial" pitchFamily="34" charset="0"/>
              <a:buChar char="•"/>
            </a:pPr>
            <a:r>
              <a:rPr lang="en-US" sz="2500" dirty="0" smtClean="0"/>
              <a:t>If you have a Wait Until Next Millisecond Multiple in a while loop with a 20 wired to it and the other code within the loop take 25ms to execute, how long will one iteration of the loop take?</a:t>
            </a:r>
          </a:p>
          <a:p>
            <a:pPr marL="466567" indent="-466567">
              <a:buAutoNum type="alphaLcParenR"/>
            </a:pPr>
            <a:r>
              <a:rPr lang="en-US" sz="2500" dirty="0" smtClean="0"/>
              <a:t>25 ms</a:t>
            </a:r>
          </a:p>
          <a:p>
            <a:pPr marL="466567" indent="-466567">
              <a:buAutoNum type="alphaLcParenR"/>
            </a:pPr>
            <a:r>
              <a:rPr lang="en-US" sz="2500" b="1" dirty="0" smtClean="0"/>
              <a:t>40 ms</a:t>
            </a:r>
          </a:p>
          <a:p>
            <a:pPr marL="466567" indent="-466567">
              <a:buAutoNum type="alphaLcParenR"/>
            </a:pPr>
            <a:r>
              <a:rPr lang="en-US" sz="2500" dirty="0" smtClean="0"/>
              <a:t>45 ms</a:t>
            </a:r>
          </a:p>
          <a:p>
            <a:pPr marL="466567" indent="-466567">
              <a:buAutoNum type="alphaLcParenR"/>
            </a:pPr>
            <a:r>
              <a:rPr lang="en-US" sz="2500" dirty="0" smtClean="0"/>
              <a:t>unknown</a:t>
            </a:r>
          </a:p>
          <a:p>
            <a:pPr marL="860335" lvl="1" indent="-419057">
              <a:buFont typeface="Arial" pitchFamily="34" charset="0"/>
              <a:buChar char="•"/>
            </a:pPr>
            <a:endParaRPr lang="en-US" dirty="0" smtClean="0"/>
          </a:p>
          <a:p>
            <a:pPr marL="860335" lvl="1" indent="-419057">
              <a:buFont typeface="Arial" pitchFamily="34" charset="0"/>
              <a:buChar char="•"/>
            </a:pPr>
            <a:endParaRPr lang="en-US" dirty="0" smtClean="0"/>
          </a:p>
        </p:txBody>
      </p:sp>
      <p:sp>
        <p:nvSpPr>
          <p:cNvPr id="141316" name="Slide Number Placeholder 4"/>
          <p:cNvSpPr>
            <a:spLocks noGrp="1"/>
          </p:cNvSpPr>
          <p:nvPr>
            <p:ph type="sldNum" sz="quarter" idx="10"/>
          </p:nvPr>
        </p:nvSpPr>
        <p:spPr bwMode="auto">
          <a:noFill/>
          <a:ln>
            <a:miter lim="800000"/>
            <a:headEnd/>
            <a:tailEnd/>
          </a:ln>
        </p:spPr>
        <p:txBody>
          <a:bodyPr vert="horz" wrap="square" lIns="91430" tIns="45715" rIns="91430" bIns="45715" numCol="1" anchor="t" anchorCtr="0" compatLnSpc="1">
            <a:prstTxWarp prst="textNoShape">
              <a:avLst/>
            </a:prstTxWarp>
          </a:bodyPr>
          <a:lstStyle/>
          <a:p>
            <a:fld id="{519966D3-C023-48AA-8443-BFA645EA684F}" type="slidenum">
              <a:rPr lang="en-US" smtClean="0">
                <a:latin typeface="Arial Narrow" pitchFamily="32" charset="0"/>
              </a:rPr>
              <a:pPr/>
              <a:t>8</a:t>
            </a:fld>
            <a:endParaRPr lang="en-US" smtClean="0">
              <a:latin typeface="Arial Narrow" pitchFamily="32" charset="0"/>
            </a:endParaRPr>
          </a:p>
        </p:txBody>
      </p:sp>
      <p:sp>
        <p:nvSpPr>
          <p:cNvPr id="7" name="Rectangle 3"/>
          <p:cNvSpPr>
            <a:spLocks noGrp="1" noChangeArrowheads="1"/>
          </p:cNvSpPr>
          <p:nvPr>
            <p:ph type="title"/>
          </p:nvPr>
        </p:nvSpPr>
        <p:spPr>
          <a:ln/>
        </p:spPr>
        <p:txBody>
          <a:bodyPr lIns="82945" tIns="82945" rIns="82945" bIns="41473" anchor="t"/>
          <a:lstStyle/>
          <a:p>
            <a:pPr algn="l">
              <a:lnSpc>
                <a:spcPct val="100000"/>
              </a:lnSpc>
              <a:tabLst>
                <a:tab pos="656650" algn="l"/>
                <a:tab pos="1313299" algn="l"/>
                <a:tab pos="1969949" algn="l"/>
                <a:tab pos="2626599" algn="l"/>
                <a:tab pos="3283248" algn="l"/>
                <a:tab pos="3939898" algn="l"/>
                <a:tab pos="4596548" algn="l"/>
              </a:tabLst>
            </a:pPr>
            <a:r>
              <a:rPr lang="en-US" i="1" dirty="0" smtClean="0">
                <a:solidFill>
                  <a:srgbClr val="0084D1"/>
                </a:solidFill>
                <a:latin typeface="Cambria" pitchFamily="16" charset="0"/>
              </a:rPr>
              <a:t>Review Question </a:t>
            </a:r>
            <a:r>
              <a:rPr lang="en-US" i="1" dirty="0" smtClean="0">
                <a:solidFill>
                  <a:srgbClr val="0084D1"/>
                </a:solidFill>
                <a:latin typeface="Cambria" pitchFamily="16" charset="0"/>
              </a:rPr>
              <a:t>3</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456481" y="273629"/>
            <a:ext cx="8228160" cy="1144921"/>
          </a:xfrm>
          <a:ln/>
        </p:spPr>
        <p:txBody>
          <a:bodyPr/>
          <a:lstStyle/>
          <a:p>
            <a:pPr algn="l">
              <a:lnSpc>
                <a:spcPct val="102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a:t>
            </a:r>
            <a:r>
              <a:rPr lang="en-US" i="1" dirty="0" smtClean="0">
                <a:solidFill>
                  <a:srgbClr val="0084D1"/>
                </a:solidFill>
                <a:latin typeface="Cambria" pitchFamily="16" charset="0"/>
              </a:rPr>
              <a:t>4</a:t>
            </a:r>
            <a:endParaRPr lang="en-US" i="1" dirty="0">
              <a:solidFill>
                <a:srgbClr val="0084D1"/>
              </a:solidFill>
              <a:latin typeface="Cambria" pitchFamily="16" charset="0"/>
            </a:endParaRPr>
          </a:p>
        </p:txBody>
      </p:sp>
      <p:sp>
        <p:nvSpPr>
          <p:cNvPr id="5122" name="Rectangle 2"/>
          <p:cNvSpPr>
            <a:spLocks noGrp="1" noChangeArrowheads="1"/>
          </p:cNvSpPr>
          <p:nvPr>
            <p:ph type="body" idx="4294967295"/>
          </p:nvPr>
        </p:nvSpPr>
        <p:spPr>
          <a:xfrm>
            <a:off x="456481" y="1189566"/>
            <a:ext cx="8228160" cy="511252"/>
          </a:xfrm>
          <a:ln/>
        </p:spPr>
        <p:txBody>
          <a:bodyPr/>
          <a:lstStyle/>
          <a:p>
            <a:pPr marL="466567" indent="-466567">
              <a:buFont typeface="Arial" charset="0"/>
              <a:buAutoNum type="arabicPeriod"/>
            </a:pPr>
            <a:r>
              <a:rPr lang="en-US" dirty="0" smtClean="0"/>
              <a:t>Which of the following is a state machine?</a:t>
            </a:r>
          </a:p>
        </p:txBody>
      </p:sp>
      <p:pic>
        <p:nvPicPr>
          <p:cNvPr id="8" name="Picture 7" descr="StateMachine1.png"/>
          <p:cNvPicPr>
            <a:picLocks noChangeAspect="1"/>
          </p:cNvPicPr>
          <p:nvPr/>
        </p:nvPicPr>
        <p:blipFill>
          <a:blip r:embed="rId3" cstate="print"/>
          <a:stretch>
            <a:fillRect/>
          </a:stretch>
        </p:blipFill>
        <p:spPr>
          <a:xfrm>
            <a:off x="286560" y="1631691"/>
            <a:ext cx="3870720" cy="2260852"/>
          </a:xfrm>
          <a:prstGeom prst="rect">
            <a:avLst/>
          </a:prstGeom>
        </p:spPr>
      </p:pic>
      <p:pic>
        <p:nvPicPr>
          <p:cNvPr id="9" name="Picture 8" descr="StateMachine2.png"/>
          <p:cNvPicPr>
            <a:picLocks noChangeAspect="1"/>
          </p:cNvPicPr>
          <p:nvPr/>
        </p:nvPicPr>
        <p:blipFill>
          <a:blip r:embed="rId4" cstate="print"/>
          <a:stretch>
            <a:fillRect/>
          </a:stretch>
        </p:blipFill>
        <p:spPr>
          <a:xfrm>
            <a:off x="4502880" y="1583834"/>
            <a:ext cx="3939840" cy="2288901"/>
          </a:xfrm>
          <a:prstGeom prst="rect">
            <a:avLst/>
          </a:prstGeom>
        </p:spPr>
      </p:pic>
      <p:pic>
        <p:nvPicPr>
          <p:cNvPr id="10" name="Picture 9" descr="StateMachine3.png"/>
          <p:cNvPicPr>
            <a:picLocks noChangeAspect="1"/>
          </p:cNvPicPr>
          <p:nvPr/>
        </p:nvPicPr>
        <p:blipFill>
          <a:blip r:embed="rId5" cstate="print"/>
          <a:stretch>
            <a:fillRect/>
          </a:stretch>
        </p:blipFill>
        <p:spPr>
          <a:xfrm>
            <a:off x="355679" y="3912891"/>
            <a:ext cx="3849110" cy="2226134"/>
          </a:xfrm>
          <a:prstGeom prst="rect">
            <a:avLst/>
          </a:prstGeom>
        </p:spPr>
      </p:pic>
      <p:pic>
        <p:nvPicPr>
          <p:cNvPr id="11" name="Picture 10" descr="StateMachine4.png"/>
          <p:cNvPicPr>
            <a:picLocks noChangeAspect="1"/>
          </p:cNvPicPr>
          <p:nvPr/>
        </p:nvPicPr>
        <p:blipFill>
          <a:blip r:embed="rId6" cstate="print"/>
          <a:stretch>
            <a:fillRect/>
          </a:stretch>
        </p:blipFill>
        <p:spPr>
          <a:xfrm>
            <a:off x="4572000" y="3912890"/>
            <a:ext cx="3903876" cy="2253459"/>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I_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Narrow"/>
        <a:ea typeface="SimSun"/>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10580</TotalTime>
  <Words>3606</Words>
  <Application>Microsoft Office PowerPoint</Application>
  <PresentationFormat>On-screen Show (4:3)</PresentationFormat>
  <Paragraphs>383</Paragraphs>
  <Slides>36</Slides>
  <Notes>35</Notes>
  <HiddenSlides>0</HiddenSlides>
  <MMClips>0</MMClips>
  <ScaleCrop>false</ScaleCrop>
  <HeadingPairs>
    <vt:vector size="4" baseType="variant">
      <vt:variant>
        <vt:lpstr>Theme</vt:lpstr>
      </vt:variant>
      <vt:variant>
        <vt:i4>2</vt:i4>
      </vt:variant>
      <vt:variant>
        <vt:lpstr>Slide Titles</vt:lpstr>
      </vt:variant>
      <vt:variant>
        <vt:i4>36</vt:i4>
      </vt:variant>
    </vt:vector>
  </HeadingPairs>
  <TitlesOfParts>
    <vt:vector size="38" baseType="lpstr">
      <vt:lpstr>NI_Theme</vt:lpstr>
      <vt:lpstr>1_Office Theme</vt:lpstr>
      <vt:lpstr>Slide 1</vt:lpstr>
      <vt:lpstr>Today's Topics</vt:lpstr>
      <vt:lpstr>Review Question 1</vt:lpstr>
      <vt:lpstr>Review Question 1</vt:lpstr>
      <vt:lpstr>Review Question 2</vt:lpstr>
      <vt:lpstr>Review Question 2</vt:lpstr>
      <vt:lpstr>Review Question 3</vt:lpstr>
      <vt:lpstr>Review Question 3</vt:lpstr>
      <vt:lpstr>Review Question 4</vt:lpstr>
      <vt:lpstr>Review Question 4</vt:lpstr>
      <vt:lpstr>Review Question 5</vt:lpstr>
      <vt:lpstr>Review Question 5</vt:lpstr>
      <vt:lpstr>Modularity and SubVIs</vt:lpstr>
      <vt:lpstr>Slide 14</vt:lpstr>
      <vt:lpstr>Modularity and SubVIs</vt:lpstr>
      <vt:lpstr>Modularity and SubVIs</vt:lpstr>
      <vt:lpstr>SubVI Icon</vt:lpstr>
      <vt:lpstr>Slide 18</vt:lpstr>
      <vt:lpstr>Slide 19</vt:lpstr>
      <vt:lpstr>Connector Pane: Standards</vt:lpstr>
      <vt:lpstr>Connector Pane: Terminal Settings</vt:lpstr>
      <vt:lpstr>Using SubVIs: Handling Errors</vt:lpstr>
      <vt:lpstr>Creating SubVIs</vt:lpstr>
      <vt:lpstr>Slide 24</vt:lpstr>
      <vt:lpstr>Documentation</vt:lpstr>
      <vt:lpstr>Documentation: Description and Tip Strips</vt:lpstr>
      <vt:lpstr>Documentation- Labels and Captions</vt:lpstr>
      <vt:lpstr>Documentation- Block Diagram</vt:lpstr>
      <vt:lpstr>Slide 29</vt:lpstr>
      <vt:lpstr>File Input/Output</vt:lpstr>
      <vt:lpstr>File Input/Output: File Formats</vt:lpstr>
      <vt:lpstr>File Formats</vt:lpstr>
      <vt:lpstr>High-Level vs. Low-Level File I/O Functions</vt:lpstr>
      <vt:lpstr>High-Level File I/O Functions</vt:lpstr>
      <vt:lpstr>Low-level File I/O </vt:lpstr>
      <vt:lpstr>Homework</vt:lpstr>
    </vt:vector>
  </TitlesOfParts>
  <Company>National Instruments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LabVIEW Proficiency Workshop</dc:title>
  <dc:creator>Kristen</dc:creator>
  <cp:lastModifiedBy>Kristen</cp:lastModifiedBy>
  <cp:revision>29</cp:revision>
  <dcterms:created xsi:type="dcterms:W3CDTF">2011-04-14T15:30:24Z</dcterms:created>
  <dcterms:modified xsi:type="dcterms:W3CDTF">2011-05-18T20:05:59Z</dcterms:modified>
</cp:coreProperties>
</file>